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  <p:sldMasterId id="2147483689" r:id="rId3"/>
    <p:sldMasterId id="2147483701" r:id="rId4"/>
    <p:sldMasterId id="2147483713" r:id="rId5"/>
  </p:sldMasterIdLst>
  <p:notesMasterIdLst>
    <p:notesMasterId r:id="rId73"/>
  </p:notesMasterIdLst>
  <p:sldIdLst>
    <p:sldId id="256" r:id="rId6"/>
    <p:sldId id="301" r:id="rId7"/>
    <p:sldId id="258" r:id="rId8"/>
    <p:sldId id="302" r:id="rId9"/>
    <p:sldId id="262" r:id="rId10"/>
    <p:sldId id="257" r:id="rId11"/>
    <p:sldId id="261" r:id="rId12"/>
    <p:sldId id="282" r:id="rId13"/>
    <p:sldId id="259" r:id="rId14"/>
    <p:sldId id="281" r:id="rId15"/>
    <p:sldId id="264" r:id="rId16"/>
    <p:sldId id="265" r:id="rId17"/>
    <p:sldId id="260" r:id="rId18"/>
    <p:sldId id="279" r:id="rId19"/>
    <p:sldId id="266" r:id="rId20"/>
    <p:sldId id="267" r:id="rId21"/>
    <p:sldId id="268" r:id="rId22"/>
    <p:sldId id="269" r:id="rId23"/>
    <p:sldId id="290" r:id="rId24"/>
    <p:sldId id="307" r:id="rId25"/>
    <p:sldId id="309" r:id="rId26"/>
    <p:sldId id="271" r:id="rId27"/>
    <p:sldId id="310" r:id="rId28"/>
    <p:sldId id="312" r:id="rId29"/>
    <p:sldId id="275" r:id="rId30"/>
    <p:sldId id="274" r:id="rId31"/>
    <p:sldId id="305" r:id="rId32"/>
    <p:sldId id="276" r:id="rId33"/>
    <p:sldId id="277" r:id="rId34"/>
    <p:sldId id="278" r:id="rId35"/>
    <p:sldId id="288" r:id="rId36"/>
    <p:sldId id="289" r:id="rId37"/>
    <p:sldId id="292" r:id="rId38"/>
    <p:sldId id="293" r:id="rId39"/>
    <p:sldId id="294" r:id="rId40"/>
    <p:sldId id="298" r:id="rId41"/>
    <p:sldId id="299" r:id="rId42"/>
    <p:sldId id="284" r:id="rId43"/>
    <p:sldId id="314" r:id="rId44"/>
    <p:sldId id="300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70" r:id="rId65"/>
    <p:sldId id="371" r:id="rId66"/>
    <p:sldId id="372" r:id="rId67"/>
    <p:sldId id="365" r:id="rId68"/>
    <p:sldId id="366" r:id="rId69"/>
    <p:sldId id="367" r:id="rId70"/>
    <p:sldId id="368" r:id="rId71"/>
    <p:sldId id="369" r:id="rId7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480C2"/>
    <a:srgbClr val="0F5E8F"/>
    <a:srgbClr val="0075C4"/>
    <a:srgbClr val="0198FF"/>
    <a:srgbClr val="D1EAFF"/>
    <a:srgbClr val="C1D82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4" autoAdjust="0"/>
    <p:restoredTop sz="94654" autoAdjust="0"/>
  </p:normalViewPr>
  <p:slideViewPr>
    <p:cSldViewPr>
      <p:cViewPr>
        <p:scale>
          <a:sx n="112" d="100"/>
          <a:sy n="112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A57303B-72F5-439A-A48A-77685EB2F217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8414CE1-115B-4613-B0BD-B2DE63B77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BE74BF-7F15-425E-B7E0-A0BFB57F2CDE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16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1AE302-4DA3-456E-ABD8-70044947D620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9" tIns="48330" rIns="96659" bIns="48330" anchor="b"/>
          <a:lstStyle/>
          <a:p>
            <a:pPr algn="r" eaLnBrk="0" hangingPunct="0"/>
            <a:fld id="{046003DA-158A-43C1-91F3-CE5A4D459471}" type="slidenum">
              <a:rPr lang="en-US" sz="13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50</a:t>
            </a:fld>
            <a:endParaRPr lang="en-US" sz="13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571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023AA2C1-C874-46F4-A0AE-ADE83454B753}" type="slidenum">
              <a:rPr lang="en-US" sz="13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51</a:t>
            </a:fld>
            <a:endParaRPr lang="en-US" sz="13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77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Completed a total of 7 projects</a:t>
            </a:r>
          </a:p>
          <a:p>
            <a:r>
              <a:rPr lang="en-US" smtClean="0">
                <a:latin typeface="Arial" charset="0"/>
              </a:rPr>
              <a:t>Received applications for 4 additional projects in PY2</a:t>
            </a:r>
          </a:p>
          <a:p>
            <a:r>
              <a:rPr lang="en-US" smtClean="0">
                <a:latin typeface="Arial" charset="0"/>
              </a:rPr>
              <a:t>Saved a total of $500,000 dollars in energy costs annually for completed PY1 projects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BD7699-17E4-4DC2-809D-3DC6E72FBC12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98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F7EF81-7092-47F1-8D28-B0EBFDAB6AE7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18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E1603-648D-4128-993E-9F0D2B8E912F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39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Completed a total of 7 projects</a:t>
            </a:r>
          </a:p>
          <a:p>
            <a:r>
              <a:rPr lang="en-US" smtClean="0">
                <a:latin typeface="Arial" charset="0"/>
              </a:rPr>
              <a:t>Received applications for 4 additional projects in PY2</a:t>
            </a:r>
          </a:p>
          <a:p>
            <a:r>
              <a:rPr lang="en-US" smtClean="0">
                <a:latin typeface="Arial" charset="0"/>
              </a:rPr>
              <a:t>Saved a total of $500,000 dollars in energy costs annually for completed PY1 projects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3AE72-959C-485C-99C1-70A7CCC92745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59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6CED0-58CB-44E0-BFD6-F85524630471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90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Completed a total of 7 projects</a:t>
            </a:r>
          </a:p>
          <a:p>
            <a:r>
              <a:rPr lang="en-US" smtClean="0">
                <a:latin typeface="Arial" charset="0"/>
              </a:rPr>
              <a:t>Received applications for 4 additional projects in PY2</a:t>
            </a:r>
          </a:p>
          <a:p>
            <a:r>
              <a:rPr lang="en-US" smtClean="0">
                <a:latin typeface="Arial" charset="0"/>
              </a:rPr>
              <a:t>Saved a total of $500,000 dollars in energy costs annually for completed PY1 projects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FB0DDF-1855-450D-A436-C88FFDD5AE36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402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Completed a total of 7 projects</a:t>
            </a:r>
          </a:p>
          <a:p>
            <a:r>
              <a:rPr lang="en-US" smtClean="0">
                <a:latin typeface="Arial" charset="0"/>
              </a:rPr>
              <a:t>Received applications for 4 additional projects in PY2</a:t>
            </a:r>
          </a:p>
          <a:p>
            <a:r>
              <a:rPr lang="en-US" smtClean="0">
                <a:latin typeface="Arial" charset="0"/>
              </a:rPr>
              <a:t>Saved a total of $500,000 dollars in energy costs annually for completed PY1 projects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4EC761-D2C9-4D14-BCD0-F2D8A1C3817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90" tIns="48594" rIns="97190" bIns="48594" anchor="b"/>
          <a:lstStyle/>
          <a:p>
            <a:pPr algn="r" defTabSz="971550"/>
            <a:fld id="{C88661BE-08FD-4D92-A096-7F306B07D15C}" type="slidenum">
              <a:rPr lang="en-US" sz="1300">
                <a:latin typeface="Times New Roman" pitchFamily="18" charset="0"/>
              </a:rPr>
              <a:pPr algn="r" defTabSz="971550"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9012" cy="3598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19588"/>
          </a:xfrm>
          <a:noFill/>
        </p:spPr>
        <p:txBody>
          <a:bodyPr wrap="square" lIns="97190" tIns="48594" rIns="97190" bIns="48594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49AEA2-8643-4D6A-BFAB-DB1CDB6AE74E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90" tIns="48594" rIns="97190" bIns="48594" anchor="b"/>
          <a:lstStyle/>
          <a:p>
            <a:pPr algn="r" defTabSz="971550"/>
            <a:fld id="{99B814F4-97A1-4456-A66F-ABD8D9350AC7}" type="slidenum">
              <a:rPr lang="en-US" sz="1300">
                <a:latin typeface="Times New Roman" pitchFamily="18" charset="0"/>
              </a:rPr>
              <a:pPr algn="r" defTabSz="971550"/>
              <a:t>39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9012" cy="3598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19588"/>
          </a:xfrm>
          <a:noFill/>
        </p:spPr>
        <p:txBody>
          <a:bodyPr wrap="square" lIns="97190" tIns="48594" rIns="97190" bIns="48594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24A9F-4FEE-45AB-8B24-3102AD80D561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22C881-E1C5-4EDE-95B2-DC03F24A5654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9" tIns="48330" rIns="96659" bIns="48330" anchor="b"/>
          <a:lstStyle/>
          <a:p>
            <a:pPr algn="r" eaLnBrk="0" hangingPunct="0"/>
            <a:fld id="{57B1F014-1D86-4428-B114-DB3B39105164}" type="slidenum">
              <a:rPr lang="en-US" sz="13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42</a:t>
            </a:fld>
            <a:endParaRPr lang="en-US" sz="13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547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NOTE: Included in the packet of information is a sheet listing and describing all the Business Programs ……………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EEI.jpg"/>
          <p:cNvPicPr>
            <a:picLocks noChangeAspect="1"/>
          </p:cNvPicPr>
          <p:nvPr userDrawn="1"/>
        </p:nvPicPr>
        <p:blipFill>
          <a:blip r:embed="rId3"/>
          <a:srcRect l="420" t="20795" b="9264"/>
          <a:stretch>
            <a:fillRect/>
          </a:stretch>
        </p:blipFill>
        <p:spPr bwMode="auto">
          <a:xfrm>
            <a:off x="138113" y="787400"/>
            <a:ext cx="8877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SAIC_logo_29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940425"/>
            <a:ext cx="12350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648200"/>
            <a:ext cx="6400800" cy="860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562600"/>
            <a:ext cx="6400800" cy="762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C4247F51-8B03-45CB-A6A5-AE877A44FBD5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406A5CFF-67DF-4F07-AC69-7D07ECBEB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D80360BB-1678-4F9D-B1C5-946AF6F38098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814BE6B2-998E-4671-9902-0C6165805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858D7E1C-D465-4FAE-BE5E-88770541EF78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1E9A12AD-30E9-4C1F-8404-3BEC69568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9B49FBCF-EE81-4B4D-B506-90A8CC447E4F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415C2765-21D4-404D-9AEF-DD242C1DC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7FB653CD-7EDC-41FD-98E7-82B08EC9AFFB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F2F3A1B6-2D23-4C03-BD91-9299BDC4F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895CE0D0-3B13-4956-8EBE-95DB86E72993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D4A4437E-6C9E-42F8-8B9F-A7CB7E04B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OE_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2400" y="2286000"/>
            <a:ext cx="5029200" cy="536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2667000"/>
            <a:ext cx="5029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76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8D8C9D-5F39-48BC-AB45-6605B40A6FF3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7C6995-4615-4589-836D-5839082E3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EF40A8-F9C4-4CF2-BF4B-55994A99783A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039D9D-0C69-4E73-8483-046605753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F76B2F-3365-4A4A-8CED-97F9F3ACF4A5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0262E21-ADC1-43A6-AB00-B65956508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25457D-A7B4-448C-B287-156F1D461EAF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45C1EF-059B-44D6-B045-CC5E150E7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CAFA626-B4D5-4CCB-B718-C56271FC5C88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7439391-6757-48CB-B44C-23D5DC86D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727992-94CF-4F18-8416-CB34C8FB606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10958A-AB20-4DE9-A12E-5A3410592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9FCDFB-AA54-4C2E-93CB-72005A342F04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8E6946-521F-4392-B015-5ED80528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B8B86E-FBC1-4344-ADB0-6E3B44D0BA11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AEA713-47B2-4661-B4B2-A190D6FBA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C35F888-35FA-4DFB-B809-914D4A91FEC9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403C87-A354-4181-8C04-D726DB6CC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8126A8-0AE4-49A7-9C55-468A0970E3BF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106FF3-5961-4E62-81CC-58AEF9ECE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3C2CC6-5A7D-4B91-9924-6FB786F6B073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AD5F28-E5B6-40AC-85A4-ED97BCBAB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O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2400" y="2286000"/>
            <a:ext cx="5029200" cy="536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667000"/>
            <a:ext cx="5105400" cy="2133600"/>
          </a:xfrm>
          <a:extLst>
            <a:ext uri="{AF507438-7753-43E0-B8FC-AC1667EBCBE1}"/>
          </a:extLst>
        </p:spPr>
        <p:txBody>
          <a:bodyPr/>
          <a:lstStyle>
            <a:lvl1pPr marL="0" indent="0" eaLnBrk="0" hangingPunct="0">
              <a:spcBef>
                <a:spcPct val="0"/>
              </a:spcBef>
              <a:buFontTx/>
              <a:buNone/>
              <a:defRPr sz="2400" i="1"/>
            </a:lvl1pPr>
          </a:lstStyle>
          <a:p>
            <a:pPr lvl="0"/>
            <a:r>
              <a:rPr lang="en-US" noProof="0" smtClean="0"/>
              <a:t>Bob Baumgartner</a:t>
            </a:r>
          </a:p>
          <a:p>
            <a:pPr lvl="0"/>
            <a:r>
              <a:rPr lang="en-US" noProof="0" smtClean="0"/>
              <a:t>Large Industrial Energy Manager</a:t>
            </a:r>
          </a:p>
          <a:p>
            <a:pPr lvl="0"/>
            <a:endParaRPr lang="en-US" noProof="0" smtClean="0"/>
          </a:p>
          <a:p>
            <a:pPr lvl="0"/>
            <a:r>
              <a:rPr lang="en-US" noProof="0" smtClean="0"/>
              <a:t>Cheryl Miller </a:t>
            </a:r>
            <a:br>
              <a:rPr lang="en-US" noProof="0" smtClean="0"/>
            </a:br>
            <a:r>
              <a:rPr lang="en-US" noProof="0" smtClean="0"/>
              <a:t>Business Program Manager</a:t>
            </a:r>
          </a:p>
          <a:p>
            <a:pPr lvl="0"/>
            <a:endParaRPr lang="en-US" noProof="0" smtClean="0"/>
          </a:p>
          <a:p>
            <a:pPr lvl="0"/>
            <a:r>
              <a:rPr lang="en-US" noProof="0" smtClean="0"/>
              <a:t>Lance Escue</a:t>
            </a:r>
            <a:br>
              <a:rPr lang="en-US" noProof="0" smtClean="0"/>
            </a:br>
            <a:r>
              <a:rPr lang="en-US" noProof="0" smtClean="0"/>
              <a:t>SAIC Program Manager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715125"/>
            <a:ext cx="9144000" cy="87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575C-264B-497A-A019-4727F7ABBE5B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76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2DBD8372-5D09-4551-9A4F-530DB2AEC8D1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30233ABF-1C60-48E2-9BF5-FE694A269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CBEA77CE-FAEF-47EB-BD5E-DDEB8D1D5429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964EE5E2-9D56-456C-8893-F4D0F3467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36C3459D-46F1-4189-872E-F5B8A23CA6C2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992DA21D-089E-4B52-88C8-AB02CFC6F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ABD2980C-5D3D-45AF-A154-052E26A0F2C6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6FBAEA5D-C788-40D8-B580-5C1C3EA56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755EFF26-DE8F-400A-B4DF-635B1BDCB02B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fld id="{45222A4F-617E-4658-BB34-546848D30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3200" y="6565900"/>
            <a:ext cx="3127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86A2B15-769D-42D6-ADC2-CDA439264A60}" type="slidenum">
              <a:rPr lang="en-US" sz="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9" name="Picture 8" descr="E2I_thumb2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24725" y="0"/>
            <a:ext cx="181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38200" y="6567488"/>
            <a:ext cx="7086600" cy="200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©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62200" y="6405563"/>
            <a:ext cx="4038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  |  Environment    |  National Security   |  Health   |  Critical Infrastructure</a:t>
            </a:r>
          </a:p>
        </p:txBody>
      </p:sp>
      <p:pic>
        <p:nvPicPr>
          <p:cNvPr id="72712" name="Picture 11" descr="SAIC_logo_293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6356350"/>
            <a:ext cx="762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1" r:id="rId2"/>
    <p:sldLayoutId id="2147483740" r:id="rId3"/>
    <p:sldLayoutId id="2147483763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BDE4F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BDE4FF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ＭＳ Ｐゴシック" pitchFamily="84" charset="-128"/>
              </a:defRPr>
            </a:lvl1pPr>
          </a:lstStyle>
          <a:p>
            <a:pPr>
              <a:defRPr/>
            </a:pPr>
            <a:fld id="{E1A6295F-AA6C-48C8-B0E2-D686B40F1CD4}" type="datetimeFigureOut">
              <a:rPr lang="en-US"/>
              <a:pPr>
                <a:defRPr/>
              </a:pPr>
              <a:t>2/25/2011</a:t>
            </a:fld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a typeface="ＭＳ Ｐゴシック" pitchFamily="84" charset="-128"/>
              </a:defRPr>
            </a:lvl1pPr>
          </a:lstStyle>
          <a:p>
            <a:pPr>
              <a:defRPr/>
            </a:pPr>
            <a:fld id="{38761805-F6D8-40F9-B74B-4AFAB9C8A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AOE_conten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304800"/>
            <a:ext cx="0" cy="609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0B05B0-F23B-4E3B-92E3-E846D2C3AB22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41750B-CFA0-42BA-A28B-99C6A778E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" descr="AOE_cont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304800"/>
            <a:ext cx="0" cy="609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waterinfrastructure/bettermanagement_energy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lescue@ameren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ctrTitle"/>
          </p:nvPr>
        </p:nvSpPr>
        <p:spPr>
          <a:xfrm>
            <a:off x="568325" y="4648200"/>
            <a:ext cx="7086600" cy="990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>
                <a:latin typeface="Verdana" pitchFamily="34" charset="0"/>
                <a:cs typeface="Arial" charset="0"/>
              </a:rPr>
              <a:t>Energy Efficiency Opportunities</a:t>
            </a:r>
            <a:br>
              <a:rPr lang="en-US" smtClean="0">
                <a:latin typeface="Verdana" pitchFamily="34" charset="0"/>
                <a:cs typeface="Arial" charset="0"/>
              </a:rPr>
            </a:br>
            <a:r>
              <a:rPr lang="en-US" smtClean="0">
                <a:latin typeface="Verdana" pitchFamily="34" charset="0"/>
                <a:cs typeface="Arial" charset="0"/>
              </a:rPr>
              <a:t>in Wastewater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867400"/>
            <a:ext cx="640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1200" b="1" dirty="0" smtClean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200" dirty="0" smtClean="0"/>
              <a:t>February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568325" y="4114800"/>
            <a:ext cx="62484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chemeClr val="bg1"/>
                </a:solidFill>
                <a:latin typeface="Arial Narrow" pitchFamily="34" charset="0"/>
              </a:rPr>
              <a:t>Illinois Rural Water Association 29</a:t>
            </a:r>
            <a:r>
              <a:rPr lang="en-US" sz="1200" baseline="30000">
                <a:solidFill>
                  <a:schemeClr val="bg1"/>
                </a:solidFill>
                <a:latin typeface="Arial Narrow" pitchFamily="34" charset="0"/>
              </a:rPr>
              <a:t>th</a:t>
            </a:r>
            <a:r>
              <a:rPr lang="en-US" sz="1200">
                <a:solidFill>
                  <a:schemeClr val="bg1"/>
                </a:solidFill>
                <a:latin typeface="Arial Narrow" pitchFamily="34" charset="0"/>
              </a:rPr>
              <a:t> Annual Technical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EPA Guidebook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Ensuring a Sustainable Future:</a:t>
            </a:r>
            <a:br>
              <a:rPr lang="en-US" b="1" smtClean="0">
                <a:latin typeface="Arial" charset="0"/>
                <a:cs typeface="Arial" charset="0"/>
              </a:rPr>
            </a:br>
            <a:r>
              <a:rPr lang="en-US" b="1" smtClean="0">
                <a:latin typeface="Arial" charset="0"/>
                <a:cs typeface="Arial" charset="0"/>
              </a:rPr>
              <a:t>An Energy Management Guidebook for Wastewater and Water Utilities</a:t>
            </a: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b="1" smtClean="0">
                <a:latin typeface="Arial" charset="0"/>
                <a:cs typeface="Arial" charset="0"/>
              </a:rPr>
              <a:t> </a:t>
            </a:r>
            <a:r>
              <a:rPr lang="en-US" b="1" smtClean="0">
                <a:latin typeface="Arial" charset="0"/>
                <a:cs typeface="Arial" charset="0"/>
                <a:hlinkClick r:id="rId2"/>
              </a:rPr>
              <a:t>http://www.epa.gov/waterinfrastructure/bettermanagement_energy.html</a:t>
            </a:r>
            <a:endParaRPr lang="en-US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b="1" smtClean="0">
              <a:latin typeface="Arial" charset="0"/>
              <a:cs typeface="Arial" charset="0"/>
            </a:endParaRPr>
          </a:p>
          <a:p>
            <a:r>
              <a:rPr lang="en-US" b="1" smtClean="0">
                <a:latin typeface="Arial" charset="0"/>
                <a:cs typeface="Arial" charset="0"/>
              </a:rPr>
              <a:t>A great tool to help you gather the data to baseline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Data to Gather</a:t>
            </a:r>
            <a:endParaRPr lang="en-US" dirty="0">
              <a:latin typeface="+mj-lt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Energy bills</a:t>
            </a:r>
          </a:p>
          <a:p>
            <a:r>
              <a:rPr lang="en-US" smtClean="0">
                <a:latin typeface="Arial" charset="0"/>
                <a:cs typeface="Arial" charset="0"/>
              </a:rPr>
              <a:t>Demand and consumption</a:t>
            </a:r>
          </a:p>
          <a:p>
            <a:r>
              <a:rPr lang="en-US" smtClean="0">
                <a:latin typeface="Arial" charset="0"/>
                <a:cs typeface="Arial" charset="0"/>
              </a:rPr>
              <a:t>Size of treatment units</a:t>
            </a:r>
          </a:p>
          <a:p>
            <a:r>
              <a:rPr lang="en-US" smtClean="0">
                <a:latin typeface="Arial" charset="0"/>
                <a:cs typeface="Arial" charset="0"/>
              </a:rPr>
              <a:t>Design memorandum</a:t>
            </a:r>
          </a:p>
          <a:p>
            <a:r>
              <a:rPr lang="en-US" smtClean="0">
                <a:latin typeface="Arial" charset="0"/>
                <a:cs typeface="Arial" charset="0"/>
              </a:rPr>
              <a:t>Existing loading information</a:t>
            </a:r>
          </a:p>
          <a:p>
            <a:r>
              <a:rPr lang="en-US" smtClean="0">
                <a:latin typeface="Arial" charset="0"/>
                <a:cs typeface="Arial" charset="0"/>
              </a:rPr>
              <a:t>Effluent limits</a:t>
            </a:r>
          </a:p>
          <a:p>
            <a:r>
              <a:rPr lang="en-US" smtClean="0">
                <a:latin typeface="Arial" charset="0"/>
                <a:cs typeface="Arial" charset="0"/>
              </a:rPr>
              <a:t>Site input</a:t>
            </a:r>
          </a:p>
          <a:p>
            <a:r>
              <a:rPr lang="en-US" smtClean="0">
                <a:latin typeface="Arial" charset="0"/>
                <a:cs typeface="Arial" charset="0"/>
              </a:rPr>
              <a:t>Equipment data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Benchmarks to Watch</a:t>
            </a:r>
            <a:endParaRPr lang="en-US" dirty="0">
              <a:latin typeface="+mj-lt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Plot energy consumption and demand vs. flow</a:t>
            </a:r>
          </a:p>
          <a:p>
            <a:r>
              <a:rPr lang="en-US" smtClean="0">
                <a:latin typeface="Arial" charset="0"/>
                <a:cs typeface="Arial" charset="0"/>
              </a:rPr>
              <a:t>Plot energy consumption and demand vs. BOD load</a:t>
            </a:r>
          </a:p>
          <a:p>
            <a:r>
              <a:rPr lang="en-US" smtClean="0">
                <a:latin typeface="Arial" charset="0"/>
                <a:cs typeface="Arial" charset="0"/>
              </a:rPr>
              <a:t>Variability of process equipment (sizing and what it does)</a:t>
            </a:r>
          </a:p>
          <a:p>
            <a:r>
              <a:rPr lang="en-US" smtClean="0">
                <a:latin typeface="Arial" charset="0"/>
                <a:cs typeface="Arial" charset="0"/>
              </a:rPr>
              <a:t>Variation in loading hourly/daily/weekly</a:t>
            </a:r>
          </a:p>
          <a:p>
            <a:r>
              <a:rPr lang="en-US" smtClean="0">
                <a:latin typeface="Arial" charset="0"/>
                <a:cs typeface="Arial" charset="0"/>
              </a:rPr>
              <a:t>Distribution of energy consumption among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Electricity Requirement for Typical Activated Sludge Facilities </a:t>
            </a:r>
            <a:r>
              <a:rPr lang="en-US" sz="2000" smtClean="0">
                <a:latin typeface="Arial" charset="0"/>
                <a:cs typeface="Arial" charset="0"/>
              </a:rPr>
              <a:t>(Water Environment Federation)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53188" cy="4419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68611" name="Content Placeholder 2"/>
          <p:cNvSpPr txBox="1">
            <a:spLocks/>
          </p:cNvSpPr>
          <p:nvPr/>
        </p:nvSpPr>
        <p:spPr bwMode="auto">
          <a:xfrm>
            <a:off x="609600" y="5715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Pumps and Aeration are usually the best 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Water and Wastewater Energy Best Practice Guidebook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4638675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9635" name="Content Placeholder 2"/>
          <p:cNvSpPr txBox="1">
            <a:spLocks/>
          </p:cNvSpPr>
          <p:nvPr/>
        </p:nvSpPr>
        <p:spPr bwMode="auto">
          <a:xfrm>
            <a:off x="5029200" y="16002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A good source for Benchmark metrics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A good source for common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Common Opportunities</a:t>
            </a:r>
            <a:endParaRPr lang="en-US" dirty="0">
              <a:latin typeface="+mj-lt"/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38862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Wastewater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Demand Management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Aeration</a:t>
            </a:r>
            <a:endParaRPr lang="en-US" dirty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Pumping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Variable-speed drives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Automatic Controls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Solids management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Operation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Equipment selection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257800" y="1219200"/>
            <a:ext cx="320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Water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Pressure</a:t>
            </a:r>
          </a:p>
          <a:p>
            <a:pPr marL="342900" indent="-342900" eaLnBrk="0" hangingPunct="0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Throttled Valves</a:t>
            </a:r>
          </a:p>
          <a:p>
            <a:pPr marL="342900" indent="-342900" eaLnBrk="0" hangingPunct="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Drives</a:t>
            </a:r>
          </a:p>
          <a:p>
            <a:pPr marL="342900" indent="-342900" eaLnBrk="0" hangingPunct="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Controls</a:t>
            </a:r>
          </a:p>
          <a:p>
            <a:pPr marL="342900" indent="-342900" eaLnBrk="0" hangingPunct="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Pumps</a:t>
            </a:r>
          </a:p>
          <a:p>
            <a:pPr marL="342900" indent="-342900" eaLnBrk="0" hangingPunct="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Demand</a:t>
            </a:r>
            <a:endParaRPr lang="en-US" dirty="0">
              <a:latin typeface="+mj-lt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62000" y="1219200"/>
          <a:ext cx="7696200" cy="4067175"/>
        </p:xfrm>
        <a:graphic>
          <a:graphicData uri="http://schemas.openxmlformats.org/presentationml/2006/ole">
            <p:oleObj spid="_x0000_s1031" name="Chart" r:id="rId3" imgW="9525000" imgH="5038552" progId="Excel.Sheet.8">
              <p:embed/>
            </p:oleObj>
          </a:graphicData>
        </a:graphic>
      </p:graphicFrame>
      <p:sp>
        <p:nvSpPr>
          <p:cNvPr id="1033" name="Content Placeholder 2"/>
          <p:cNvSpPr txBox="1">
            <a:spLocks/>
          </p:cNvSpPr>
          <p:nvPr/>
        </p:nvSpPr>
        <p:spPr bwMode="auto">
          <a:xfrm>
            <a:off x="762000" y="53340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Ask your account rep for 15-minute demand graph.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Plot Flow Vs.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Understand Electric Demand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57200" y="1143000"/>
          <a:ext cx="8228013" cy="4433888"/>
        </p:xfrm>
        <a:graphic>
          <a:graphicData uri="http://schemas.openxmlformats.org/presentationml/2006/ole">
            <p:oleObj spid="_x0000_s2055" name="Chart" r:id="rId3" imgW="10648980" imgH="5743570" progId="Excel.Sheet.8">
              <p:embed/>
            </p:oleObj>
          </a:graphicData>
        </a:graphic>
      </p:graphicFrame>
      <p:sp>
        <p:nvSpPr>
          <p:cNvPr id="2057" name="Content Placeholder 2"/>
          <p:cNvSpPr txBox="1">
            <a:spLocks/>
          </p:cNvSpPr>
          <p:nvPr/>
        </p:nvSpPr>
        <p:spPr bwMode="auto">
          <a:xfrm>
            <a:off x="609600" y="5638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Why does equipment operate the way it does?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Understand Electric Demand</a:t>
            </a:r>
          </a:p>
        </p:txBody>
      </p:sp>
      <p:pic>
        <p:nvPicPr>
          <p:cNvPr id="75778" name="Picture 5"/>
          <p:cNvPicPr>
            <a:picLocks noChangeAspect="1" noChangeArrowheads="1"/>
          </p:cNvPicPr>
          <p:nvPr/>
        </p:nvPicPr>
        <p:blipFill>
          <a:blip r:embed="rId2"/>
          <a:srcRect l="17291" t="28125" r="21042" b="16536"/>
          <a:stretch>
            <a:fillRect/>
          </a:stretch>
        </p:blipFill>
        <p:spPr bwMode="auto">
          <a:xfrm>
            <a:off x="1066800" y="1143000"/>
            <a:ext cx="6629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Content Placeholder 2"/>
          <p:cNvSpPr txBox="1">
            <a:spLocks/>
          </p:cNvSpPr>
          <p:nvPr/>
        </p:nvSpPr>
        <p:spPr bwMode="auto">
          <a:xfrm>
            <a:off x="914400" y="5562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Are some operations on-peak when they could go off-peak (peaks are weekday sludge-mixing)?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Understand Electric Demand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Turn aerators on periodically (1990 - 2005)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100hp x 0.746kW/hp x $8.50/kW x 12 mo/yr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= $7,600/yr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$7,600/yr x 15 yr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= $114,000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This operator installed a timer/sequencer to perform this during off peak demand and started saving $7,600 per </a:t>
            </a:r>
            <a:r>
              <a:rPr lang="en-US" dirty="0" err="1" smtClean="0">
                <a:latin typeface="Arial" charset="0"/>
                <a:cs typeface="Arial" charset="0"/>
              </a:rPr>
              <a:t>yr</a:t>
            </a:r>
            <a:r>
              <a:rPr lang="en-US" dirty="0" smtClean="0">
                <a:latin typeface="Arial" charset="0"/>
                <a:cs typeface="Arial" charset="0"/>
              </a:rPr>
              <a:t> in 2006.  This cost them $200 to implement.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Presentation Outline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20040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Why Efficiency is Important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Getting Started with a Baseline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Find where you are with a Benchmark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Common Efficiency Opportunities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Success Stories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Final Thoughts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Aeration Opportunities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EXAMPLE – AERATION CONTROL PARAMETER</a:t>
            </a:r>
          </a:p>
          <a:p>
            <a:pPr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AutoNum type="arabicPeriod"/>
              <a:defRPr/>
            </a:pPr>
            <a:r>
              <a:rPr lang="en-US" sz="1800" dirty="0" smtClean="0"/>
              <a:t>Aeration tank volume:  50 ft  x  250 ft  x  18 ft  =  225,000 ft</a:t>
            </a:r>
          </a:p>
          <a:p>
            <a:pPr>
              <a:buFont typeface="Wingdings" pitchFamily="2" charset="2"/>
              <a:buAutoNum type="arabicPeriod"/>
              <a:defRPr/>
            </a:pPr>
            <a:endParaRPr lang="en-US" sz="1800" baseline="30000" dirty="0" smtClean="0"/>
          </a:p>
          <a:p>
            <a:pPr>
              <a:buFont typeface="Wingdings" pitchFamily="2" charset="2"/>
              <a:buAutoNum type="arabicPeriod"/>
              <a:defRPr/>
            </a:pPr>
            <a:r>
              <a:rPr lang="en-US" sz="1800" dirty="0" smtClean="0"/>
              <a:t>Floor area:  50 ft  x  250 ft  x  0.125 </a:t>
            </a:r>
            <a:r>
              <a:rPr lang="en-US" sz="1800" dirty="0" err="1" smtClean="0"/>
              <a:t>cfm</a:t>
            </a:r>
            <a:r>
              <a:rPr lang="en-US" sz="1800" dirty="0" smtClean="0"/>
              <a:t>/ft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=  1,563 </a:t>
            </a:r>
            <a:r>
              <a:rPr lang="en-US" sz="1800" dirty="0" err="1" smtClean="0"/>
              <a:t>cfm</a:t>
            </a:r>
            <a:r>
              <a:rPr lang="en-US" sz="1800" dirty="0" smtClean="0"/>
              <a:t> (Mixing)</a:t>
            </a:r>
          </a:p>
          <a:p>
            <a:pPr>
              <a:buFont typeface="Wingdings" pitchFamily="2" charset="2"/>
              <a:buAutoNum type="arabicPeriod"/>
              <a:defRPr/>
            </a:pPr>
            <a:endParaRPr lang="en-US" sz="1800" dirty="0" smtClean="0"/>
          </a:p>
          <a:p>
            <a:pPr>
              <a:buFont typeface="Wingdings" pitchFamily="2" charset="2"/>
              <a:buAutoNum type="arabicPeriod"/>
              <a:defRPr/>
            </a:pPr>
            <a:r>
              <a:rPr lang="en-US" sz="1800" dirty="0" smtClean="0"/>
              <a:t>Code (air rate capability)@ 20 </a:t>
            </a:r>
            <a:r>
              <a:rPr lang="en-US" sz="1800" dirty="0" err="1" smtClean="0"/>
              <a:t>cfm</a:t>
            </a:r>
            <a:r>
              <a:rPr lang="en-US" sz="1800" dirty="0" smtClean="0"/>
              <a:t>/1000 ft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 = 4,500 </a:t>
            </a:r>
            <a:r>
              <a:rPr lang="en-US" sz="1800" dirty="0" err="1" smtClean="0"/>
              <a:t>cfm</a:t>
            </a:r>
            <a:r>
              <a:rPr lang="en-US" sz="1800" dirty="0" smtClean="0"/>
              <a:t> (Mixing)</a:t>
            </a:r>
          </a:p>
          <a:p>
            <a:pPr>
              <a:buFont typeface="Wingdings" pitchFamily="2" charset="2"/>
              <a:buAutoNum type="arabicPeriod"/>
              <a:defRPr/>
            </a:pPr>
            <a:endParaRPr lang="en-US" sz="1800" dirty="0" smtClean="0"/>
          </a:p>
          <a:p>
            <a:pPr>
              <a:buFont typeface="Wingdings" pitchFamily="2" charset="2"/>
              <a:buAutoNum type="arabicPeriod"/>
              <a:defRPr/>
            </a:pPr>
            <a:r>
              <a:rPr lang="en-US" sz="1800" dirty="0" smtClean="0"/>
              <a:t>Organic loading:   (3.5 MGD) BOD  =  3,500 lb/day &amp; NH</a:t>
            </a:r>
            <a:r>
              <a:rPr lang="en-US" sz="1800" baseline="-25000" dirty="0" smtClean="0"/>
              <a:t>3  </a:t>
            </a:r>
            <a:r>
              <a:rPr lang="en-US" sz="1800" dirty="0" smtClean="0"/>
              <a:t>=  625 lb/day</a:t>
            </a:r>
            <a:br>
              <a:rPr lang="en-US" sz="1800" dirty="0" smtClean="0"/>
            </a:br>
            <a:r>
              <a:rPr lang="en-US" sz="1400" dirty="0" smtClean="0"/>
              <a:t>(3,500 lb/day x 1.1lbO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/BOD x ft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/0.0172 lbO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/ft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air x day/1440     min)/0.20</a:t>
            </a:r>
            <a:r>
              <a:rPr lang="en-US" sz="1400" baseline="-25000" dirty="0" smtClean="0"/>
              <a:t>eff</a:t>
            </a:r>
            <a:r>
              <a:rPr lang="en-US" sz="1400" dirty="0" smtClean="0"/>
              <a:t> = 777 </a:t>
            </a:r>
            <a:r>
              <a:rPr lang="en-US" sz="1400" dirty="0" err="1" smtClean="0"/>
              <a:t>cfm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(625 lb/day x 4.6 lbO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/lbNH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x ft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/0.0172 lbO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/ft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air x day/1440 min)/0.20</a:t>
            </a:r>
            <a:r>
              <a:rPr lang="en-US" sz="1400" baseline="-25000" dirty="0" smtClean="0"/>
              <a:t>eff</a:t>
            </a:r>
            <a:r>
              <a:rPr lang="en-US" sz="1400" dirty="0" smtClean="0"/>
              <a:t> = 580 </a:t>
            </a:r>
            <a:r>
              <a:rPr lang="en-US" sz="1400" dirty="0" err="1" smtClean="0"/>
              <a:t>cfm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</a:t>
            </a:r>
            <a:br>
              <a:rPr lang="en-US" sz="1800" dirty="0" smtClean="0"/>
            </a:br>
            <a:r>
              <a:rPr lang="en-US" sz="1800" dirty="0" smtClean="0"/>
              <a:t>                          777 </a:t>
            </a:r>
            <a:r>
              <a:rPr lang="en-US" sz="1800" dirty="0" err="1" smtClean="0"/>
              <a:t>cfm</a:t>
            </a:r>
            <a:r>
              <a:rPr lang="en-US" sz="1800" dirty="0" smtClean="0"/>
              <a:t> + 580 </a:t>
            </a:r>
            <a:r>
              <a:rPr lang="en-US" sz="1800" dirty="0" err="1" smtClean="0"/>
              <a:t>cfm</a:t>
            </a:r>
            <a:r>
              <a:rPr lang="en-US" sz="1800" dirty="0" smtClean="0"/>
              <a:t> =  </a:t>
            </a:r>
            <a:r>
              <a:rPr lang="en-US" sz="1800" b="1" dirty="0" smtClean="0">
                <a:solidFill>
                  <a:schemeClr val="accent1"/>
                </a:solidFill>
              </a:rPr>
              <a:t>1,357 </a:t>
            </a:r>
            <a:r>
              <a:rPr lang="en-US" sz="1800" b="1" dirty="0" err="1" smtClean="0">
                <a:solidFill>
                  <a:schemeClr val="accent1"/>
                </a:solidFill>
              </a:rPr>
              <a:t>cfm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Aeration Mixing Designed to Code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28194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sz="1050" dirty="0" smtClean="0">
              <a:solidFill>
                <a:srgbClr val="333399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800" dirty="0" smtClean="0"/>
              <a:t>Floor area:  50 ft  x  250 ft  x  0.125 </a:t>
            </a:r>
            <a:r>
              <a:rPr lang="en-US" sz="1800" dirty="0" err="1" smtClean="0"/>
              <a:t>cfm</a:t>
            </a:r>
            <a:r>
              <a:rPr lang="en-US" sz="1800" dirty="0" smtClean="0"/>
              <a:t>/ft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=  1,563 </a:t>
            </a:r>
            <a:r>
              <a:rPr lang="en-US" sz="1800" dirty="0" err="1" smtClean="0"/>
              <a:t>cfm</a:t>
            </a:r>
            <a:r>
              <a:rPr lang="en-US" sz="1800" dirty="0" smtClean="0"/>
              <a:t> (Mixing) = 75 HP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800" dirty="0"/>
              <a:t>75 </a:t>
            </a:r>
            <a:r>
              <a:rPr lang="en-US" sz="1800" dirty="0" err="1"/>
              <a:t>hp</a:t>
            </a:r>
            <a:r>
              <a:rPr lang="en-US" sz="1800" dirty="0"/>
              <a:t> X (0.746 kWh/</a:t>
            </a:r>
            <a:r>
              <a:rPr lang="en-US" sz="1800" dirty="0" err="1"/>
              <a:t>hp</a:t>
            </a:r>
            <a:r>
              <a:rPr lang="en-US" sz="1800" dirty="0"/>
              <a:t>/0.90</a:t>
            </a:r>
            <a:r>
              <a:rPr lang="en-US" sz="1800" baseline="-25000" dirty="0"/>
              <a:t>eff</a:t>
            </a:r>
            <a:r>
              <a:rPr lang="en-US" sz="1800" dirty="0"/>
              <a:t>)  x  8,760 </a:t>
            </a:r>
            <a:r>
              <a:rPr lang="en-US" sz="1800" dirty="0" err="1"/>
              <a:t>hr</a:t>
            </a:r>
            <a:r>
              <a:rPr lang="en-US" sz="1800" dirty="0"/>
              <a:t>/</a:t>
            </a:r>
            <a:r>
              <a:rPr lang="en-US" sz="1800" dirty="0" err="1"/>
              <a:t>yr</a:t>
            </a:r>
            <a:r>
              <a:rPr lang="en-US" sz="1800" dirty="0"/>
              <a:t> x $0.10/kWh  = $54,460/</a:t>
            </a:r>
            <a:r>
              <a:rPr lang="en-US" sz="1800" dirty="0" err="1"/>
              <a:t>yr</a:t>
            </a:r>
            <a:endParaRPr lang="en-US" sz="1800" dirty="0" smtClean="0"/>
          </a:p>
          <a:p>
            <a:pPr algn="r">
              <a:buFont typeface="Arial" pitchFamily="34" charset="0"/>
              <a:buNone/>
              <a:defRPr/>
            </a:pPr>
            <a:endParaRPr lang="en-US" sz="1800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1800" dirty="0" smtClean="0"/>
              <a:t>4,500cfm @8.5 psi  = 200hp x (0.746 kWh/hp/0.90</a:t>
            </a:r>
            <a:r>
              <a:rPr lang="en-US" sz="1800" baseline="-25000" dirty="0" smtClean="0"/>
              <a:t>eff</a:t>
            </a:r>
            <a:r>
              <a:rPr lang="en-US" sz="1800" dirty="0" smtClean="0"/>
              <a:t>)  x  8,760 hr/yr x $0.10/kWh  = $145,200/yr</a:t>
            </a:r>
          </a:p>
          <a:p>
            <a:pPr>
              <a:buFont typeface="Arial" pitchFamily="34" charset="0"/>
              <a:buNone/>
              <a:defRPr/>
            </a:pPr>
            <a:endParaRPr lang="en-US" sz="2000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en-US" sz="3200" dirty="0" smtClean="0"/>
              <a:t>SAVINGS  =  $90,700 per year</a:t>
            </a:r>
          </a:p>
        </p:txBody>
      </p:sp>
      <p:sp>
        <p:nvSpPr>
          <p:cNvPr id="78851" name="Content Placeholder 2"/>
          <p:cNvSpPr txBox="1">
            <a:spLocks/>
          </p:cNvSpPr>
          <p:nvPr/>
        </p:nvSpPr>
        <p:spPr bwMode="auto">
          <a:xfrm>
            <a:off x="533400" y="4419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Facilities are typically designed to code but each facility is different and can achieve adequate mixing with reduced aeration.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Aeration Designed for Maximum Loading</a:t>
            </a:r>
            <a:endParaRPr lang="en-US" dirty="0">
              <a:latin typeface="+mj-lt"/>
            </a:endParaRPr>
          </a:p>
        </p:txBody>
      </p:sp>
      <p:pic>
        <p:nvPicPr>
          <p:cNvPr id="7987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143000"/>
            <a:ext cx="6172200" cy="4233863"/>
          </a:xfrm>
        </p:spPr>
      </p:pic>
      <p:sp>
        <p:nvSpPr>
          <p:cNvPr id="79875" name="Content Placeholder 2"/>
          <p:cNvSpPr txBox="1">
            <a:spLocks/>
          </p:cNvSpPr>
          <p:nvPr/>
        </p:nvSpPr>
        <p:spPr bwMode="auto">
          <a:xfrm>
            <a:off x="533400" y="54102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Measuring DO and varying air supply to match a DO of 2mg/l will provide significant savings (typical M-F).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DO Management</a:t>
            </a: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7848600" cy="3810000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  <a:gridCol w="1962150"/>
              </a:tblGrid>
              <a:tr h="603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Setpoint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Savings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4/8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5/8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67.5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6/8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49" name="Content Placeholder 2"/>
          <p:cNvSpPr txBox="1">
            <a:spLocks/>
          </p:cNvSpPr>
          <p:nvPr/>
        </p:nvSpPr>
        <p:spPr bwMode="auto">
          <a:xfrm>
            <a:off x="533400" y="54102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Many facilities set DO but have a much higher DO than 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 descr="MRM GB Motors"/>
          <p:cNvPicPr>
            <a:picLocks noChangeAspect="1" noChangeArrowheads="1"/>
          </p:cNvPicPr>
          <p:nvPr/>
        </p:nvPicPr>
        <p:blipFill>
          <a:blip r:embed="rId3"/>
          <a:srcRect r="27406"/>
          <a:stretch>
            <a:fillRect/>
          </a:stretch>
        </p:blipFill>
        <p:spPr bwMode="auto">
          <a:xfrm>
            <a:off x="5638800" y="2209800"/>
            <a:ext cx="282575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838200" y="13716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EVALUATION:  1,690 pumps at 20 process plants (European study)</a:t>
            </a:r>
          </a:p>
        </p:txBody>
      </p:sp>
      <p:sp>
        <p:nvSpPr>
          <p:cNvPr id="81923" name="Content Placeholder 2"/>
          <p:cNvSpPr txBox="1">
            <a:spLocks/>
          </p:cNvSpPr>
          <p:nvPr/>
        </p:nvSpPr>
        <p:spPr bwMode="auto">
          <a:xfrm>
            <a:off x="381000" y="21336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Average Pumping efficiency is below 40%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Over 10% of pumps run below 10% efficiency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Major factors affecting pump efficiency: Throttled valves; pump over-sizing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Seal leakage causes highest downtime and cost.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69342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BDE4FF"/>
                </a:solidFill>
                <a:latin typeface="+mj-lt"/>
                <a:ea typeface="+mj-ea"/>
                <a:cs typeface="Arial" pitchFamily="34" charset="0"/>
              </a:rPr>
              <a:t>Pumps</a:t>
            </a:r>
            <a:endParaRPr lang="en-US" sz="2400" b="1" dirty="0">
              <a:solidFill>
                <a:srgbClr val="BDE4FF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Pumps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Group 56"/>
          <p:cNvGraphicFramePr>
            <a:graphicFrameLocks/>
          </p:cNvGraphicFramePr>
          <p:nvPr/>
        </p:nvGraphicFramePr>
        <p:xfrm>
          <a:off x="533400" y="1219200"/>
          <a:ext cx="8153400" cy="4132263"/>
        </p:xfrm>
        <a:graphic>
          <a:graphicData uri="http://schemas.openxmlformats.org/drawingml/2006/table">
            <a:tbl>
              <a:tblPr/>
              <a:tblGrid>
                <a:gridCol w="1631950"/>
                <a:gridCol w="1630363"/>
                <a:gridCol w="1628775"/>
                <a:gridCol w="1630362"/>
                <a:gridCol w="1631950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of Eff.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Low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Ave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High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Motor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85-95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.85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.95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Drive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20-98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.98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Pump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30-85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.30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.85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Eff. of System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.05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.32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996" name="Text Box 47"/>
          <p:cNvSpPr txBox="1">
            <a:spLocks noChangeArrowheads="1"/>
          </p:cNvSpPr>
          <p:nvPr/>
        </p:nvSpPr>
        <p:spPr bwMode="auto">
          <a:xfrm>
            <a:off x="3733800" y="5562600"/>
            <a:ext cx="5257800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3200"/>
              <a:t>5 percent to 80 percent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Pump Data to Gather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lvl="1">
              <a:lnSpc>
                <a:spcPct val="75000"/>
              </a:lnSpc>
              <a:spcBef>
                <a:spcPct val="60000"/>
              </a:spcBef>
              <a:buFont typeface="Arial" charset="0"/>
              <a:buNone/>
              <a:defRPr/>
            </a:pPr>
            <a:endParaRPr lang="en-US" sz="2100" dirty="0" smtClean="0">
              <a:latin typeface="+mj-lt"/>
            </a:endParaRP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Pump performance curve</a:t>
            </a: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Drive (if applicable)</a:t>
            </a: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 Motor specifications</a:t>
            </a: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 Design information</a:t>
            </a: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 Amp draw (field-measured)</a:t>
            </a: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 Existing flow conditions</a:t>
            </a: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System components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 Static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 Dynamic – conveyance configuration</a:t>
            </a:r>
          </a:p>
          <a:p>
            <a:pPr lvl="1">
              <a:lnSpc>
                <a:spcPct val="7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DOE PSAT is a simple and great tool to find if your pump is optimized. http://www1.eere.energy.gov/industry/bestpractices/software.html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99" name="Group 47"/>
          <p:cNvGraphicFramePr>
            <a:graphicFrameLocks noGrp="1"/>
          </p:cNvGraphicFramePr>
          <p:nvPr/>
        </p:nvGraphicFramePr>
        <p:xfrm>
          <a:off x="381000" y="1676400"/>
          <a:ext cx="8001000" cy="2971800"/>
        </p:xfrm>
        <a:graphic>
          <a:graphicData uri="http://schemas.openxmlformats.org/drawingml/2006/table">
            <a:tbl>
              <a:tblPr/>
              <a:tblGrid>
                <a:gridCol w="1331441"/>
                <a:gridCol w="1334530"/>
                <a:gridCol w="1296429"/>
                <a:gridCol w="1600200"/>
                <a:gridCol w="1102328"/>
                <a:gridCol w="1336074"/>
              </a:tblGrid>
              <a:tr h="72673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Well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Throttled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Amp Draw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Savings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From (GPM)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To (GPM)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From (throttled)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To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vfd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900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700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C082B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33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C082B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1,200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870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170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C082B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42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C082B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1,600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1,100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170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125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082B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  <a:cs typeface="Times New Roman" pitchFamily="28" charset="0"/>
                        </a:rPr>
                        <a:t>26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C082B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58" name="Text Box 46"/>
          <p:cNvSpPr txBox="1">
            <a:spLocks noChangeArrowheads="1"/>
          </p:cNvSpPr>
          <p:nvPr/>
        </p:nvSpPr>
        <p:spPr bwMode="auto">
          <a:xfrm>
            <a:off x="431800" y="6565900"/>
            <a:ext cx="79248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>
                <a:solidFill>
                  <a:schemeClr val="bg2"/>
                </a:solidFill>
                <a:ea typeface="ＭＳ Ｐゴシック"/>
                <a:cs typeface="ＭＳ Ｐゴシック"/>
              </a:rPr>
              <a:t>© 2009 Science Applications International Corporation. All rights reserved. SAIC and the SAIC logo are registered trademarks of Science Applications International Corporation in the U.S. and/or other countries.</a:t>
            </a:r>
          </a:p>
          <a:p>
            <a:endParaRPr lang="en-US" sz="280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endParaRPr lang="en-US" sz="2800">
              <a:ea typeface="ＭＳ Ｐゴシック"/>
              <a:cs typeface="ＭＳ Ｐゴシック"/>
            </a:endParaRPr>
          </a:p>
        </p:txBody>
      </p:sp>
      <p:sp>
        <p:nvSpPr>
          <p:cNvPr id="86059" name="Content Placeholder 2"/>
          <p:cNvSpPr txBox="1">
            <a:spLocks/>
          </p:cNvSpPr>
          <p:nvPr/>
        </p:nvSpPr>
        <p:spPr bwMode="auto">
          <a:xfrm>
            <a:off x="533400" y="1143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Savings at an Actual Facility through VFDs</a:t>
            </a:r>
          </a:p>
        </p:txBody>
      </p:sp>
      <p:sp>
        <p:nvSpPr>
          <p:cNvPr id="86060" name="Content Placeholder 2"/>
          <p:cNvSpPr txBox="1">
            <a:spLocks/>
          </p:cNvSpPr>
          <p:nvPr/>
        </p:nvSpPr>
        <p:spPr bwMode="auto">
          <a:xfrm>
            <a:off x="381000" y="4876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Not all throttled pumps are candidates for Variable Speed Drives, but should be considered.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69342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BDE4FF"/>
                </a:solidFill>
                <a:latin typeface="+mj-lt"/>
                <a:ea typeface="+mj-ea"/>
                <a:cs typeface="Arial" pitchFamily="34" charset="0"/>
              </a:rPr>
              <a:t>Pumps</a:t>
            </a:r>
            <a:endParaRPr lang="en-US" sz="2400" b="1" dirty="0">
              <a:solidFill>
                <a:srgbClr val="BDE4FF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Energy Savings Obtained Through Installed Projects</a:t>
            </a:r>
            <a:endParaRPr lang="en-US" dirty="0">
              <a:latin typeface="+mj-lt"/>
            </a:endParaRPr>
          </a:p>
        </p:txBody>
      </p:sp>
      <p:sp>
        <p:nvSpPr>
          <p:cNvPr id="3082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2800">
                <a:cs typeface="Arial" charset="0"/>
              </a:rPr>
              <a:t>Facility A (oxidation ditch - installation of VFDs)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066800" y="1828800"/>
          <a:ext cx="6704013" cy="4322763"/>
        </p:xfrm>
        <a:graphic>
          <a:graphicData uri="http://schemas.openxmlformats.org/presentationml/2006/ole">
            <p:oleObj spid="_x0000_s3080" name="Chart" r:id="rId3" imgW="6677222" imgH="43813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Energy Savings Obtained Through Installed Projects</a:t>
            </a:r>
            <a:endParaRPr lang="en-US" dirty="0">
              <a:latin typeface="+mj-lt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6858000" cy="609600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smtClean="0">
                <a:latin typeface="Arial" charset="0"/>
                <a:cs typeface="Arial" charset="0"/>
              </a:rPr>
              <a:t>Facility B (Package AS Plant – installed fine bubble aereation, smaller blower, and DO control)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6477000" cy="336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Economic Benefits of Efficiency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48006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Reduces the need for new power plants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New power plant cost</a:t>
            </a:r>
            <a:br>
              <a:rPr lang="en-US" sz="2400" smtClean="0">
                <a:latin typeface="Arial" charset="0"/>
                <a:cs typeface="Arial" charset="0"/>
              </a:rPr>
            </a:br>
            <a:r>
              <a:rPr lang="en-US" sz="2400" smtClean="0">
                <a:latin typeface="Arial" charset="0"/>
                <a:cs typeface="Arial" charset="0"/>
              </a:rPr>
              <a:t>greater than $3,000/kW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Efficiency program cost</a:t>
            </a:r>
            <a:br>
              <a:rPr lang="en-US" sz="2400" smtClean="0">
                <a:latin typeface="Arial" charset="0"/>
                <a:cs typeface="Arial" charset="0"/>
              </a:rPr>
            </a:br>
            <a:r>
              <a:rPr lang="en-US" sz="2400" smtClean="0">
                <a:latin typeface="Arial" charset="0"/>
                <a:cs typeface="Arial" charset="0"/>
              </a:rPr>
              <a:t>less than $500/kW </a:t>
            </a:r>
          </a:p>
          <a:p>
            <a:r>
              <a:rPr lang="en-US" smtClean="0">
                <a:latin typeface="Arial" charset="0"/>
                <a:cs typeface="Arial" charset="0"/>
              </a:rPr>
              <a:t>Reduced environmental impacts, including costs</a:t>
            </a:r>
          </a:p>
        </p:txBody>
      </p:sp>
      <p:pic>
        <p:nvPicPr>
          <p:cNvPr id="58371" name="Picture 5" descr="j0145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76400"/>
            <a:ext cx="2359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Energy Savings Obtained Through Installed Projects</a:t>
            </a:r>
            <a:endParaRPr lang="en-US" dirty="0">
              <a:latin typeface="+mj-lt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620000" cy="611188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smtClean="0">
                <a:latin typeface="Arial" charset="0"/>
                <a:cs typeface="Arial" charset="0"/>
              </a:rPr>
              <a:t>Facility C (same as Facility B)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477000" cy="443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Stories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Main industry (dairy) moved out of town seven years ago, but nothing adjusted at treament plant – </a:t>
            </a:r>
            <a:r>
              <a:rPr lang="en-US" u="sng" smtClean="0">
                <a:latin typeface="Arial" charset="0"/>
                <a:cs typeface="Arial" charset="0"/>
              </a:rPr>
              <a:t>could have just turned aeration blower off</a:t>
            </a:r>
          </a:p>
          <a:p>
            <a:pPr algn="ctr">
              <a:buFont typeface="Wingdings" pitchFamily="2" charset="2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75hp x 0.746 kW/hp x 8,760 hr/yr 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x 7yr x $0.05/kWh</a:t>
            </a:r>
          </a:p>
          <a:p>
            <a:pPr algn="ctr">
              <a:buFont typeface="Wingdings" pitchFamily="2" charset="2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b="1" smtClean="0">
                <a:latin typeface="Arial" charset="0"/>
                <a:cs typeface="Arial" charset="0"/>
              </a:rPr>
              <a:t>= $171,500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Stories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Final effluent pump operates continuously (1980)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15hp x 0.746kW/hp x 8,760 hr/yr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x 25 yr x $0.04/kWh</a:t>
            </a:r>
          </a:p>
          <a:p>
            <a:pPr algn="ctr">
              <a:buFont typeface="Wingdings" pitchFamily="2" charset="2"/>
              <a:buNone/>
            </a:pPr>
            <a:r>
              <a:rPr lang="en-US" b="1" smtClean="0">
                <a:latin typeface="Arial" charset="0"/>
                <a:cs typeface="Arial" charset="0"/>
              </a:rPr>
              <a:t>= $98,000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Aerated Lagoons</a:t>
            </a:r>
          </a:p>
        </p:txBody>
      </p:sp>
      <p:pic>
        <p:nvPicPr>
          <p:cNvPr id="93186" name="Picture 3"/>
          <p:cNvPicPr>
            <a:picLocks noChangeAspect="1" noChangeArrowheads="1"/>
          </p:cNvPicPr>
          <p:nvPr/>
        </p:nvPicPr>
        <p:blipFill>
          <a:blip r:embed="rId2"/>
          <a:srcRect l="32964" t="44296" r="38426" b="25185"/>
          <a:stretch>
            <a:fillRect/>
          </a:stretch>
        </p:blipFill>
        <p:spPr bwMode="auto">
          <a:xfrm>
            <a:off x="1295400" y="1447800"/>
            <a:ext cx="64643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Stories</a:t>
            </a:r>
            <a:endParaRPr lang="en-US" dirty="0"/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An aerated lagoon wastewater treatment facility consisting of three lagoons (two aerated and one settling).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two aerated lagoons had been using helixor aerators with three 40 hp blowers.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annual electric consumption was 494,710 kWh/yr, relating to 7,340 kWh/million gallons.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village installed a new fine-bubble diffusion system and reduced the speed of the existing blowers.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Resulting in energy savings of 264,000 kWh/yr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Installed Projects</a:t>
            </a:r>
          </a:p>
        </p:txBody>
      </p:sp>
      <p:grpSp>
        <p:nvGrpSpPr>
          <p:cNvPr id="95234" name="Group 6"/>
          <p:cNvGrpSpPr>
            <a:grpSpLocks noChangeAspect="1"/>
          </p:cNvGrpSpPr>
          <p:nvPr/>
        </p:nvGrpSpPr>
        <p:grpSpPr bwMode="auto">
          <a:xfrm>
            <a:off x="-6324600" y="1219200"/>
            <a:ext cx="15305088" cy="7032625"/>
            <a:chOff x="-3984" y="911"/>
            <a:chExt cx="9641" cy="4292"/>
          </a:xfrm>
        </p:grpSpPr>
        <p:sp>
          <p:nvSpPr>
            <p:cNvPr id="95235" name="AutoShape 5"/>
            <p:cNvSpPr>
              <a:spLocks noChangeAspect="1" noChangeArrowheads="1" noTextEdit="1"/>
            </p:cNvSpPr>
            <p:nvPr/>
          </p:nvSpPr>
          <p:spPr bwMode="auto">
            <a:xfrm>
              <a:off x="-3984" y="1204"/>
              <a:ext cx="5828" cy="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6" name="Line 7"/>
            <p:cNvSpPr>
              <a:spLocks noChangeShapeType="1"/>
            </p:cNvSpPr>
            <p:nvPr/>
          </p:nvSpPr>
          <p:spPr bwMode="auto">
            <a:xfrm>
              <a:off x="516" y="3395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7" name="Line 8"/>
            <p:cNvSpPr>
              <a:spLocks noChangeShapeType="1"/>
            </p:cNvSpPr>
            <p:nvPr/>
          </p:nvSpPr>
          <p:spPr bwMode="auto">
            <a:xfrm>
              <a:off x="516" y="3048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8" name="Line 9"/>
            <p:cNvSpPr>
              <a:spLocks noChangeShapeType="1"/>
            </p:cNvSpPr>
            <p:nvPr/>
          </p:nvSpPr>
          <p:spPr bwMode="auto">
            <a:xfrm>
              <a:off x="516" y="2701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9" name="Line 10"/>
            <p:cNvSpPr>
              <a:spLocks noChangeShapeType="1"/>
            </p:cNvSpPr>
            <p:nvPr/>
          </p:nvSpPr>
          <p:spPr bwMode="auto">
            <a:xfrm>
              <a:off x="516" y="2353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Line 11"/>
            <p:cNvSpPr>
              <a:spLocks noChangeShapeType="1"/>
            </p:cNvSpPr>
            <p:nvPr/>
          </p:nvSpPr>
          <p:spPr bwMode="auto">
            <a:xfrm>
              <a:off x="516" y="2004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Line 12"/>
            <p:cNvSpPr>
              <a:spLocks noChangeShapeType="1"/>
            </p:cNvSpPr>
            <p:nvPr/>
          </p:nvSpPr>
          <p:spPr bwMode="auto">
            <a:xfrm>
              <a:off x="516" y="1657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2" name="Line 13"/>
            <p:cNvSpPr>
              <a:spLocks noChangeShapeType="1"/>
            </p:cNvSpPr>
            <p:nvPr/>
          </p:nvSpPr>
          <p:spPr bwMode="auto">
            <a:xfrm>
              <a:off x="516" y="1309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Line 14"/>
            <p:cNvSpPr>
              <a:spLocks noChangeShapeType="1"/>
            </p:cNvSpPr>
            <p:nvPr/>
          </p:nvSpPr>
          <p:spPr bwMode="auto">
            <a:xfrm>
              <a:off x="516" y="962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4" name="Line 15"/>
            <p:cNvSpPr>
              <a:spLocks noChangeShapeType="1"/>
            </p:cNvSpPr>
            <p:nvPr/>
          </p:nvSpPr>
          <p:spPr bwMode="auto">
            <a:xfrm>
              <a:off x="516" y="962"/>
              <a:ext cx="5140" cy="1"/>
            </a:xfrm>
            <a:prstGeom prst="line">
              <a:avLst/>
            </a:prstGeom>
            <a:noFill/>
            <a:ln w="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5" name="Line 16"/>
            <p:cNvSpPr>
              <a:spLocks noChangeShapeType="1"/>
            </p:cNvSpPr>
            <p:nvPr/>
          </p:nvSpPr>
          <p:spPr bwMode="auto">
            <a:xfrm>
              <a:off x="5656" y="962"/>
              <a:ext cx="1" cy="2781"/>
            </a:xfrm>
            <a:prstGeom prst="line">
              <a:avLst/>
            </a:prstGeom>
            <a:noFill/>
            <a:ln w="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6" name="Line 17"/>
            <p:cNvSpPr>
              <a:spLocks noChangeShapeType="1"/>
            </p:cNvSpPr>
            <p:nvPr/>
          </p:nvSpPr>
          <p:spPr bwMode="auto">
            <a:xfrm flipH="1">
              <a:off x="516" y="3743"/>
              <a:ext cx="5140" cy="1"/>
            </a:xfrm>
            <a:prstGeom prst="line">
              <a:avLst/>
            </a:prstGeom>
            <a:noFill/>
            <a:ln w="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7" name="Line 18"/>
            <p:cNvSpPr>
              <a:spLocks noChangeShapeType="1"/>
            </p:cNvSpPr>
            <p:nvPr/>
          </p:nvSpPr>
          <p:spPr bwMode="auto">
            <a:xfrm flipV="1">
              <a:off x="516" y="962"/>
              <a:ext cx="1" cy="2781"/>
            </a:xfrm>
            <a:prstGeom prst="line">
              <a:avLst/>
            </a:prstGeom>
            <a:noFill/>
            <a:ln w="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8" name="Line 19"/>
            <p:cNvSpPr>
              <a:spLocks noChangeShapeType="1"/>
            </p:cNvSpPr>
            <p:nvPr/>
          </p:nvSpPr>
          <p:spPr bwMode="auto">
            <a:xfrm>
              <a:off x="516" y="962"/>
              <a:ext cx="1" cy="278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9" name="Line 20"/>
            <p:cNvSpPr>
              <a:spLocks noChangeShapeType="1"/>
            </p:cNvSpPr>
            <p:nvPr/>
          </p:nvSpPr>
          <p:spPr bwMode="auto">
            <a:xfrm>
              <a:off x="491" y="374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0" name="Line 21"/>
            <p:cNvSpPr>
              <a:spLocks noChangeShapeType="1"/>
            </p:cNvSpPr>
            <p:nvPr/>
          </p:nvSpPr>
          <p:spPr bwMode="auto">
            <a:xfrm>
              <a:off x="491" y="3395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Line 22"/>
            <p:cNvSpPr>
              <a:spLocks noChangeShapeType="1"/>
            </p:cNvSpPr>
            <p:nvPr/>
          </p:nvSpPr>
          <p:spPr bwMode="auto">
            <a:xfrm>
              <a:off x="491" y="3048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Line 23"/>
            <p:cNvSpPr>
              <a:spLocks noChangeShapeType="1"/>
            </p:cNvSpPr>
            <p:nvPr/>
          </p:nvSpPr>
          <p:spPr bwMode="auto">
            <a:xfrm>
              <a:off x="491" y="2701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3" name="Line 24"/>
            <p:cNvSpPr>
              <a:spLocks noChangeShapeType="1"/>
            </p:cNvSpPr>
            <p:nvPr/>
          </p:nvSpPr>
          <p:spPr bwMode="auto">
            <a:xfrm>
              <a:off x="491" y="235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4" name="Line 25"/>
            <p:cNvSpPr>
              <a:spLocks noChangeShapeType="1"/>
            </p:cNvSpPr>
            <p:nvPr/>
          </p:nvSpPr>
          <p:spPr bwMode="auto">
            <a:xfrm>
              <a:off x="491" y="2004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5" name="Line 26"/>
            <p:cNvSpPr>
              <a:spLocks noChangeShapeType="1"/>
            </p:cNvSpPr>
            <p:nvPr/>
          </p:nvSpPr>
          <p:spPr bwMode="auto">
            <a:xfrm>
              <a:off x="491" y="165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6" name="Line 27"/>
            <p:cNvSpPr>
              <a:spLocks noChangeShapeType="1"/>
            </p:cNvSpPr>
            <p:nvPr/>
          </p:nvSpPr>
          <p:spPr bwMode="auto">
            <a:xfrm>
              <a:off x="491" y="1309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7" name="Line 28"/>
            <p:cNvSpPr>
              <a:spLocks noChangeShapeType="1"/>
            </p:cNvSpPr>
            <p:nvPr/>
          </p:nvSpPr>
          <p:spPr bwMode="auto">
            <a:xfrm>
              <a:off x="491" y="962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8" name="Line 29"/>
            <p:cNvSpPr>
              <a:spLocks noChangeShapeType="1"/>
            </p:cNvSpPr>
            <p:nvPr/>
          </p:nvSpPr>
          <p:spPr bwMode="auto">
            <a:xfrm>
              <a:off x="516" y="3743"/>
              <a:ext cx="51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9" name="Line 30"/>
            <p:cNvSpPr>
              <a:spLocks noChangeShapeType="1"/>
            </p:cNvSpPr>
            <p:nvPr/>
          </p:nvSpPr>
          <p:spPr bwMode="auto">
            <a:xfrm flipV="1">
              <a:off x="516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0" name="Line 31"/>
            <p:cNvSpPr>
              <a:spLocks noChangeShapeType="1"/>
            </p:cNvSpPr>
            <p:nvPr/>
          </p:nvSpPr>
          <p:spPr bwMode="auto">
            <a:xfrm flipV="1">
              <a:off x="706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1" name="Line 32"/>
            <p:cNvSpPr>
              <a:spLocks noChangeShapeType="1"/>
            </p:cNvSpPr>
            <p:nvPr/>
          </p:nvSpPr>
          <p:spPr bwMode="auto">
            <a:xfrm flipV="1">
              <a:off x="897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2" name="Line 33"/>
            <p:cNvSpPr>
              <a:spLocks noChangeShapeType="1"/>
            </p:cNvSpPr>
            <p:nvPr/>
          </p:nvSpPr>
          <p:spPr bwMode="auto">
            <a:xfrm flipV="1">
              <a:off x="1087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3" name="Line 34"/>
            <p:cNvSpPr>
              <a:spLocks noChangeShapeType="1"/>
            </p:cNvSpPr>
            <p:nvPr/>
          </p:nvSpPr>
          <p:spPr bwMode="auto">
            <a:xfrm flipV="1">
              <a:off x="1277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4" name="Line 35"/>
            <p:cNvSpPr>
              <a:spLocks noChangeShapeType="1"/>
            </p:cNvSpPr>
            <p:nvPr/>
          </p:nvSpPr>
          <p:spPr bwMode="auto">
            <a:xfrm flipV="1">
              <a:off x="1468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5" name="Line 36"/>
            <p:cNvSpPr>
              <a:spLocks noChangeShapeType="1"/>
            </p:cNvSpPr>
            <p:nvPr/>
          </p:nvSpPr>
          <p:spPr bwMode="auto">
            <a:xfrm flipV="1">
              <a:off x="1658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6" name="Line 37"/>
            <p:cNvSpPr>
              <a:spLocks noChangeShapeType="1"/>
            </p:cNvSpPr>
            <p:nvPr/>
          </p:nvSpPr>
          <p:spPr bwMode="auto">
            <a:xfrm flipV="1">
              <a:off x="1849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7" name="Line 38"/>
            <p:cNvSpPr>
              <a:spLocks noChangeShapeType="1"/>
            </p:cNvSpPr>
            <p:nvPr/>
          </p:nvSpPr>
          <p:spPr bwMode="auto">
            <a:xfrm flipV="1">
              <a:off x="2039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8" name="Line 39"/>
            <p:cNvSpPr>
              <a:spLocks noChangeShapeType="1"/>
            </p:cNvSpPr>
            <p:nvPr/>
          </p:nvSpPr>
          <p:spPr bwMode="auto">
            <a:xfrm flipV="1">
              <a:off x="2230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9" name="Line 40"/>
            <p:cNvSpPr>
              <a:spLocks noChangeShapeType="1"/>
            </p:cNvSpPr>
            <p:nvPr/>
          </p:nvSpPr>
          <p:spPr bwMode="auto">
            <a:xfrm flipV="1">
              <a:off x="2420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0" name="Line 41"/>
            <p:cNvSpPr>
              <a:spLocks noChangeShapeType="1"/>
            </p:cNvSpPr>
            <p:nvPr/>
          </p:nvSpPr>
          <p:spPr bwMode="auto">
            <a:xfrm flipV="1">
              <a:off x="2611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1" name="Line 42"/>
            <p:cNvSpPr>
              <a:spLocks noChangeShapeType="1"/>
            </p:cNvSpPr>
            <p:nvPr/>
          </p:nvSpPr>
          <p:spPr bwMode="auto">
            <a:xfrm flipV="1">
              <a:off x="2801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2" name="Line 43"/>
            <p:cNvSpPr>
              <a:spLocks noChangeShapeType="1"/>
            </p:cNvSpPr>
            <p:nvPr/>
          </p:nvSpPr>
          <p:spPr bwMode="auto">
            <a:xfrm flipV="1">
              <a:off x="2991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3" name="Line 44"/>
            <p:cNvSpPr>
              <a:spLocks noChangeShapeType="1"/>
            </p:cNvSpPr>
            <p:nvPr/>
          </p:nvSpPr>
          <p:spPr bwMode="auto">
            <a:xfrm flipV="1">
              <a:off x="3180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4" name="Line 45"/>
            <p:cNvSpPr>
              <a:spLocks noChangeShapeType="1"/>
            </p:cNvSpPr>
            <p:nvPr/>
          </p:nvSpPr>
          <p:spPr bwMode="auto">
            <a:xfrm flipV="1">
              <a:off x="3370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5" name="Line 46"/>
            <p:cNvSpPr>
              <a:spLocks noChangeShapeType="1"/>
            </p:cNvSpPr>
            <p:nvPr/>
          </p:nvSpPr>
          <p:spPr bwMode="auto">
            <a:xfrm flipV="1">
              <a:off x="3561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6" name="Line 47"/>
            <p:cNvSpPr>
              <a:spLocks noChangeShapeType="1"/>
            </p:cNvSpPr>
            <p:nvPr/>
          </p:nvSpPr>
          <p:spPr bwMode="auto">
            <a:xfrm flipV="1">
              <a:off x="3751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7" name="Line 48"/>
            <p:cNvSpPr>
              <a:spLocks noChangeShapeType="1"/>
            </p:cNvSpPr>
            <p:nvPr/>
          </p:nvSpPr>
          <p:spPr bwMode="auto">
            <a:xfrm flipV="1">
              <a:off x="3942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8" name="Line 49"/>
            <p:cNvSpPr>
              <a:spLocks noChangeShapeType="1"/>
            </p:cNvSpPr>
            <p:nvPr/>
          </p:nvSpPr>
          <p:spPr bwMode="auto">
            <a:xfrm flipV="1">
              <a:off x="4132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9" name="Line 50"/>
            <p:cNvSpPr>
              <a:spLocks noChangeShapeType="1"/>
            </p:cNvSpPr>
            <p:nvPr/>
          </p:nvSpPr>
          <p:spPr bwMode="auto">
            <a:xfrm flipV="1">
              <a:off x="4322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0" name="Line 51"/>
            <p:cNvSpPr>
              <a:spLocks noChangeShapeType="1"/>
            </p:cNvSpPr>
            <p:nvPr/>
          </p:nvSpPr>
          <p:spPr bwMode="auto">
            <a:xfrm flipV="1">
              <a:off x="4513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1" name="Line 52"/>
            <p:cNvSpPr>
              <a:spLocks noChangeShapeType="1"/>
            </p:cNvSpPr>
            <p:nvPr/>
          </p:nvSpPr>
          <p:spPr bwMode="auto">
            <a:xfrm flipV="1">
              <a:off x="4703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2" name="Line 53"/>
            <p:cNvSpPr>
              <a:spLocks noChangeShapeType="1"/>
            </p:cNvSpPr>
            <p:nvPr/>
          </p:nvSpPr>
          <p:spPr bwMode="auto">
            <a:xfrm flipV="1">
              <a:off x="4894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3" name="Line 54"/>
            <p:cNvSpPr>
              <a:spLocks noChangeShapeType="1"/>
            </p:cNvSpPr>
            <p:nvPr/>
          </p:nvSpPr>
          <p:spPr bwMode="auto">
            <a:xfrm flipV="1">
              <a:off x="5084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4" name="Line 55"/>
            <p:cNvSpPr>
              <a:spLocks noChangeShapeType="1"/>
            </p:cNvSpPr>
            <p:nvPr/>
          </p:nvSpPr>
          <p:spPr bwMode="auto">
            <a:xfrm flipV="1">
              <a:off x="5275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5" name="Line 56"/>
            <p:cNvSpPr>
              <a:spLocks noChangeShapeType="1"/>
            </p:cNvSpPr>
            <p:nvPr/>
          </p:nvSpPr>
          <p:spPr bwMode="auto">
            <a:xfrm flipV="1">
              <a:off x="5465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6" name="Line 57"/>
            <p:cNvSpPr>
              <a:spLocks noChangeShapeType="1"/>
            </p:cNvSpPr>
            <p:nvPr/>
          </p:nvSpPr>
          <p:spPr bwMode="auto">
            <a:xfrm flipV="1">
              <a:off x="5656" y="3743"/>
              <a:ext cx="1" cy="2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7" name="Line 58"/>
            <p:cNvSpPr>
              <a:spLocks noChangeShapeType="1"/>
            </p:cNvSpPr>
            <p:nvPr/>
          </p:nvSpPr>
          <p:spPr bwMode="auto">
            <a:xfrm>
              <a:off x="610" y="2088"/>
              <a:ext cx="190" cy="214"/>
            </a:xfrm>
            <a:prstGeom prst="line">
              <a:avLst/>
            </a:prstGeom>
            <a:noFill/>
            <a:ln w="23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8" name="Line 59"/>
            <p:cNvSpPr>
              <a:spLocks noChangeShapeType="1"/>
            </p:cNvSpPr>
            <p:nvPr/>
          </p:nvSpPr>
          <p:spPr bwMode="auto">
            <a:xfrm flipV="1">
              <a:off x="800" y="2020"/>
              <a:ext cx="191" cy="282"/>
            </a:xfrm>
            <a:prstGeom prst="line">
              <a:avLst/>
            </a:prstGeom>
            <a:noFill/>
            <a:ln w="23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9" name="Line 60"/>
            <p:cNvSpPr>
              <a:spLocks noChangeShapeType="1"/>
            </p:cNvSpPr>
            <p:nvPr/>
          </p:nvSpPr>
          <p:spPr bwMode="auto">
            <a:xfrm>
              <a:off x="991" y="2020"/>
              <a:ext cx="190" cy="138"/>
            </a:xfrm>
            <a:prstGeom prst="line">
              <a:avLst/>
            </a:prstGeom>
            <a:noFill/>
            <a:ln w="23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0" name="Line 61"/>
            <p:cNvSpPr>
              <a:spLocks noChangeShapeType="1"/>
            </p:cNvSpPr>
            <p:nvPr/>
          </p:nvSpPr>
          <p:spPr bwMode="auto">
            <a:xfrm flipV="1">
              <a:off x="1181" y="2051"/>
              <a:ext cx="191" cy="107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1" name="Line 62"/>
            <p:cNvSpPr>
              <a:spLocks noChangeShapeType="1"/>
            </p:cNvSpPr>
            <p:nvPr/>
          </p:nvSpPr>
          <p:spPr bwMode="auto">
            <a:xfrm>
              <a:off x="1372" y="2051"/>
              <a:ext cx="190" cy="150"/>
            </a:xfrm>
            <a:prstGeom prst="line">
              <a:avLst/>
            </a:prstGeom>
            <a:noFill/>
            <a:ln w="23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2" name="Line 63"/>
            <p:cNvSpPr>
              <a:spLocks noChangeShapeType="1"/>
            </p:cNvSpPr>
            <p:nvPr/>
          </p:nvSpPr>
          <p:spPr bwMode="auto">
            <a:xfrm>
              <a:off x="1562" y="2201"/>
              <a:ext cx="190" cy="48"/>
            </a:xfrm>
            <a:prstGeom prst="line">
              <a:avLst/>
            </a:prstGeom>
            <a:noFill/>
            <a:ln w="18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3" name="Line 65"/>
            <p:cNvSpPr>
              <a:spLocks noChangeShapeType="1"/>
            </p:cNvSpPr>
            <p:nvPr/>
          </p:nvSpPr>
          <p:spPr bwMode="auto">
            <a:xfrm flipV="1">
              <a:off x="1943" y="2020"/>
              <a:ext cx="190" cy="268"/>
            </a:xfrm>
            <a:prstGeom prst="line">
              <a:avLst/>
            </a:prstGeom>
            <a:noFill/>
            <a:ln w="23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4" name="Line 66"/>
            <p:cNvSpPr>
              <a:spLocks noChangeShapeType="1"/>
            </p:cNvSpPr>
            <p:nvPr/>
          </p:nvSpPr>
          <p:spPr bwMode="auto">
            <a:xfrm>
              <a:off x="2133" y="2020"/>
              <a:ext cx="191" cy="74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5" name="Line 67"/>
            <p:cNvSpPr>
              <a:spLocks noChangeShapeType="1"/>
            </p:cNvSpPr>
            <p:nvPr/>
          </p:nvSpPr>
          <p:spPr bwMode="auto">
            <a:xfrm>
              <a:off x="2324" y="2094"/>
              <a:ext cx="190" cy="241"/>
            </a:xfrm>
            <a:prstGeom prst="line">
              <a:avLst/>
            </a:prstGeom>
            <a:noFill/>
            <a:ln w="23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6" name="Line 68"/>
            <p:cNvSpPr>
              <a:spLocks noChangeShapeType="1"/>
            </p:cNvSpPr>
            <p:nvPr/>
          </p:nvSpPr>
          <p:spPr bwMode="auto">
            <a:xfrm flipV="1">
              <a:off x="2514" y="2053"/>
              <a:ext cx="191" cy="282"/>
            </a:xfrm>
            <a:prstGeom prst="line">
              <a:avLst/>
            </a:prstGeom>
            <a:noFill/>
            <a:ln w="23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7" name="Line 69"/>
            <p:cNvSpPr>
              <a:spLocks noChangeShapeType="1"/>
            </p:cNvSpPr>
            <p:nvPr/>
          </p:nvSpPr>
          <p:spPr bwMode="auto">
            <a:xfrm>
              <a:off x="2705" y="2053"/>
              <a:ext cx="190" cy="415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8" name="Line 70"/>
            <p:cNvSpPr>
              <a:spLocks noChangeShapeType="1"/>
            </p:cNvSpPr>
            <p:nvPr/>
          </p:nvSpPr>
          <p:spPr bwMode="auto">
            <a:xfrm>
              <a:off x="2895" y="2468"/>
              <a:ext cx="191" cy="576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9" name="Line 71"/>
            <p:cNvSpPr>
              <a:spLocks noChangeShapeType="1"/>
            </p:cNvSpPr>
            <p:nvPr/>
          </p:nvSpPr>
          <p:spPr bwMode="auto">
            <a:xfrm flipV="1">
              <a:off x="3086" y="2953"/>
              <a:ext cx="190" cy="91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0" name="Line 72"/>
            <p:cNvSpPr>
              <a:spLocks noChangeShapeType="1"/>
            </p:cNvSpPr>
            <p:nvPr/>
          </p:nvSpPr>
          <p:spPr bwMode="auto">
            <a:xfrm>
              <a:off x="3276" y="2953"/>
              <a:ext cx="190" cy="56"/>
            </a:xfrm>
            <a:prstGeom prst="line">
              <a:avLst/>
            </a:prstGeom>
            <a:noFill/>
            <a:ln w="18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1" name="Line 73"/>
            <p:cNvSpPr>
              <a:spLocks noChangeShapeType="1"/>
            </p:cNvSpPr>
            <p:nvPr/>
          </p:nvSpPr>
          <p:spPr bwMode="auto">
            <a:xfrm flipV="1">
              <a:off x="3466" y="2958"/>
              <a:ext cx="191" cy="51"/>
            </a:xfrm>
            <a:prstGeom prst="line">
              <a:avLst/>
            </a:prstGeom>
            <a:noFill/>
            <a:ln w="18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2" name="Line 74"/>
            <p:cNvSpPr>
              <a:spLocks noChangeShapeType="1"/>
            </p:cNvSpPr>
            <p:nvPr/>
          </p:nvSpPr>
          <p:spPr bwMode="auto">
            <a:xfrm>
              <a:off x="3657" y="2958"/>
              <a:ext cx="190" cy="59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3" name="Line 75"/>
            <p:cNvSpPr>
              <a:spLocks noChangeShapeType="1"/>
            </p:cNvSpPr>
            <p:nvPr/>
          </p:nvSpPr>
          <p:spPr bwMode="auto">
            <a:xfrm>
              <a:off x="3847" y="3017"/>
              <a:ext cx="191" cy="1"/>
            </a:xfrm>
            <a:prstGeom prst="line">
              <a:avLst/>
            </a:prstGeom>
            <a:noFill/>
            <a:ln w="16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4" name="Line 76"/>
            <p:cNvSpPr>
              <a:spLocks noChangeShapeType="1"/>
            </p:cNvSpPr>
            <p:nvPr/>
          </p:nvSpPr>
          <p:spPr bwMode="auto">
            <a:xfrm>
              <a:off x="4038" y="3017"/>
              <a:ext cx="190" cy="82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5" name="Line 77"/>
            <p:cNvSpPr>
              <a:spLocks noChangeShapeType="1"/>
            </p:cNvSpPr>
            <p:nvPr/>
          </p:nvSpPr>
          <p:spPr bwMode="auto">
            <a:xfrm flipV="1">
              <a:off x="4228" y="3005"/>
              <a:ext cx="191" cy="94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6" name="Line 78"/>
            <p:cNvSpPr>
              <a:spLocks noChangeShapeType="1"/>
            </p:cNvSpPr>
            <p:nvPr/>
          </p:nvSpPr>
          <p:spPr bwMode="auto">
            <a:xfrm>
              <a:off x="4419" y="3005"/>
              <a:ext cx="190" cy="31"/>
            </a:xfrm>
            <a:prstGeom prst="line">
              <a:avLst/>
            </a:prstGeom>
            <a:noFill/>
            <a:ln w="18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7" name="Line 79"/>
            <p:cNvSpPr>
              <a:spLocks noChangeShapeType="1"/>
            </p:cNvSpPr>
            <p:nvPr/>
          </p:nvSpPr>
          <p:spPr bwMode="auto">
            <a:xfrm flipV="1">
              <a:off x="4609" y="3023"/>
              <a:ext cx="191" cy="13"/>
            </a:xfrm>
            <a:prstGeom prst="line">
              <a:avLst/>
            </a:prstGeom>
            <a:noFill/>
            <a:ln w="16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8" name="Line 80"/>
            <p:cNvSpPr>
              <a:spLocks noChangeShapeType="1"/>
            </p:cNvSpPr>
            <p:nvPr/>
          </p:nvSpPr>
          <p:spPr bwMode="auto">
            <a:xfrm flipV="1">
              <a:off x="4800" y="2958"/>
              <a:ext cx="190" cy="65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9" name="Line 81"/>
            <p:cNvSpPr>
              <a:spLocks noChangeShapeType="1"/>
            </p:cNvSpPr>
            <p:nvPr/>
          </p:nvSpPr>
          <p:spPr bwMode="auto">
            <a:xfrm>
              <a:off x="4990" y="2958"/>
              <a:ext cx="190" cy="20"/>
            </a:xfrm>
            <a:prstGeom prst="line">
              <a:avLst/>
            </a:prstGeom>
            <a:noFill/>
            <a:ln w="16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0" name="Line 82"/>
            <p:cNvSpPr>
              <a:spLocks noChangeShapeType="1"/>
            </p:cNvSpPr>
            <p:nvPr/>
          </p:nvSpPr>
          <p:spPr bwMode="auto">
            <a:xfrm>
              <a:off x="5180" y="2978"/>
              <a:ext cx="191" cy="35"/>
            </a:xfrm>
            <a:prstGeom prst="line">
              <a:avLst/>
            </a:prstGeom>
            <a:noFill/>
            <a:ln w="18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1" name="Line 83"/>
            <p:cNvSpPr>
              <a:spLocks noChangeShapeType="1"/>
            </p:cNvSpPr>
            <p:nvPr/>
          </p:nvSpPr>
          <p:spPr bwMode="auto">
            <a:xfrm>
              <a:off x="5371" y="3013"/>
              <a:ext cx="190" cy="70"/>
            </a:xfrm>
            <a:prstGeom prst="line">
              <a:avLst/>
            </a:prstGeom>
            <a:noFill/>
            <a:ln w="20">
              <a:solidFill>
                <a:srgbClr val="63AA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2" name="Freeform 84"/>
            <p:cNvSpPr>
              <a:spLocks/>
            </p:cNvSpPr>
            <p:nvPr/>
          </p:nvSpPr>
          <p:spPr bwMode="auto">
            <a:xfrm>
              <a:off x="579" y="2057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3" name="Freeform 85"/>
            <p:cNvSpPr>
              <a:spLocks/>
            </p:cNvSpPr>
            <p:nvPr/>
          </p:nvSpPr>
          <p:spPr bwMode="auto">
            <a:xfrm>
              <a:off x="579" y="2057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4" name="Freeform 86"/>
            <p:cNvSpPr>
              <a:spLocks/>
            </p:cNvSpPr>
            <p:nvPr/>
          </p:nvSpPr>
          <p:spPr bwMode="auto">
            <a:xfrm>
              <a:off x="770" y="2271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5" name="Freeform 87"/>
            <p:cNvSpPr>
              <a:spLocks/>
            </p:cNvSpPr>
            <p:nvPr/>
          </p:nvSpPr>
          <p:spPr bwMode="auto">
            <a:xfrm>
              <a:off x="770" y="2271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6" name="Freeform 88"/>
            <p:cNvSpPr>
              <a:spLocks/>
            </p:cNvSpPr>
            <p:nvPr/>
          </p:nvSpPr>
          <p:spPr bwMode="auto">
            <a:xfrm>
              <a:off x="960" y="1990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30 h 61"/>
                <a:gd name="T4" fmla="*/ 31 w 61"/>
                <a:gd name="T5" fmla="*/ 61 h 61"/>
                <a:gd name="T6" fmla="*/ 0 w 61"/>
                <a:gd name="T7" fmla="*/ 30 h 61"/>
                <a:gd name="T8" fmla="*/ 31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1" y="0"/>
                  </a:moveTo>
                  <a:lnTo>
                    <a:pt x="61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7" name="Freeform 89"/>
            <p:cNvSpPr>
              <a:spLocks/>
            </p:cNvSpPr>
            <p:nvPr/>
          </p:nvSpPr>
          <p:spPr bwMode="auto">
            <a:xfrm>
              <a:off x="960" y="1990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30 h 61"/>
                <a:gd name="T4" fmla="*/ 31 w 61"/>
                <a:gd name="T5" fmla="*/ 61 h 61"/>
                <a:gd name="T6" fmla="*/ 0 w 61"/>
                <a:gd name="T7" fmla="*/ 30 h 61"/>
                <a:gd name="T8" fmla="*/ 31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1" y="0"/>
                  </a:moveTo>
                  <a:lnTo>
                    <a:pt x="61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8" name="Freeform 90"/>
            <p:cNvSpPr>
              <a:spLocks/>
            </p:cNvSpPr>
            <p:nvPr/>
          </p:nvSpPr>
          <p:spPr bwMode="auto">
            <a:xfrm>
              <a:off x="1150" y="2127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9" name="Freeform 91"/>
            <p:cNvSpPr>
              <a:spLocks/>
            </p:cNvSpPr>
            <p:nvPr/>
          </p:nvSpPr>
          <p:spPr bwMode="auto">
            <a:xfrm>
              <a:off x="1150" y="2127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0" name="Freeform 92"/>
            <p:cNvSpPr>
              <a:spLocks/>
            </p:cNvSpPr>
            <p:nvPr/>
          </p:nvSpPr>
          <p:spPr bwMode="auto">
            <a:xfrm>
              <a:off x="1341" y="2020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1" name="Freeform 93"/>
            <p:cNvSpPr>
              <a:spLocks/>
            </p:cNvSpPr>
            <p:nvPr/>
          </p:nvSpPr>
          <p:spPr bwMode="auto">
            <a:xfrm>
              <a:off x="1341" y="2020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2" name="Freeform 94"/>
            <p:cNvSpPr>
              <a:spLocks/>
            </p:cNvSpPr>
            <p:nvPr/>
          </p:nvSpPr>
          <p:spPr bwMode="auto">
            <a:xfrm>
              <a:off x="1531" y="2170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3" name="Freeform 95"/>
            <p:cNvSpPr>
              <a:spLocks/>
            </p:cNvSpPr>
            <p:nvPr/>
          </p:nvSpPr>
          <p:spPr bwMode="auto">
            <a:xfrm>
              <a:off x="1531" y="2170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4" name="Freeform 96"/>
            <p:cNvSpPr>
              <a:spLocks/>
            </p:cNvSpPr>
            <p:nvPr/>
          </p:nvSpPr>
          <p:spPr bwMode="auto">
            <a:xfrm>
              <a:off x="1722" y="221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1 h 61"/>
                <a:gd name="T4" fmla="*/ 30 w 61"/>
                <a:gd name="T5" fmla="*/ 61 h 61"/>
                <a:gd name="T6" fmla="*/ 0 w 61"/>
                <a:gd name="T7" fmla="*/ 31 h 61"/>
                <a:gd name="T8" fmla="*/ 30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0" y="0"/>
                  </a:moveTo>
                  <a:lnTo>
                    <a:pt x="61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5" name="Freeform 97"/>
            <p:cNvSpPr>
              <a:spLocks/>
            </p:cNvSpPr>
            <p:nvPr/>
          </p:nvSpPr>
          <p:spPr bwMode="auto">
            <a:xfrm>
              <a:off x="1722" y="221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1 h 61"/>
                <a:gd name="T4" fmla="*/ 30 w 61"/>
                <a:gd name="T5" fmla="*/ 61 h 61"/>
                <a:gd name="T6" fmla="*/ 0 w 61"/>
                <a:gd name="T7" fmla="*/ 31 h 61"/>
                <a:gd name="T8" fmla="*/ 30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0" y="0"/>
                  </a:moveTo>
                  <a:lnTo>
                    <a:pt x="61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6" name="Freeform 98"/>
            <p:cNvSpPr>
              <a:spLocks/>
            </p:cNvSpPr>
            <p:nvPr/>
          </p:nvSpPr>
          <p:spPr bwMode="auto">
            <a:xfrm>
              <a:off x="1912" y="2257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7" name="Freeform 99"/>
            <p:cNvSpPr>
              <a:spLocks/>
            </p:cNvSpPr>
            <p:nvPr/>
          </p:nvSpPr>
          <p:spPr bwMode="auto">
            <a:xfrm>
              <a:off x="1912" y="2257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8" name="Freeform 100"/>
            <p:cNvSpPr>
              <a:spLocks/>
            </p:cNvSpPr>
            <p:nvPr/>
          </p:nvSpPr>
          <p:spPr bwMode="auto">
            <a:xfrm>
              <a:off x="2103" y="199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0 h 61"/>
                <a:gd name="T4" fmla="*/ 30 w 61"/>
                <a:gd name="T5" fmla="*/ 61 h 61"/>
                <a:gd name="T6" fmla="*/ 0 w 61"/>
                <a:gd name="T7" fmla="*/ 30 h 61"/>
                <a:gd name="T8" fmla="*/ 30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0" y="0"/>
                  </a:moveTo>
                  <a:lnTo>
                    <a:pt x="61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9" name="Freeform 101"/>
            <p:cNvSpPr>
              <a:spLocks/>
            </p:cNvSpPr>
            <p:nvPr/>
          </p:nvSpPr>
          <p:spPr bwMode="auto">
            <a:xfrm>
              <a:off x="2103" y="199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0 h 61"/>
                <a:gd name="T4" fmla="*/ 30 w 61"/>
                <a:gd name="T5" fmla="*/ 61 h 61"/>
                <a:gd name="T6" fmla="*/ 0 w 61"/>
                <a:gd name="T7" fmla="*/ 30 h 61"/>
                <a:gd name="T8" fmla="*/ 30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0" y="0"/>
                  </a:moveTo>
                  <a:lnTo>
                    <a:pt x="61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0" name="Freeform 102"/>
            <p:cNvSpPr>
              <a:spLocks/>
            </p:cNvSpPr>
            <p:nvPr/>
          </p:nvSpPr>
          <p:spPr bwMode="auto">
            <a:xfrm>
              <a:off x="2293" y="2064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0 h 61"/>
                <a:gd name="T4" fmla="*/ 31 w 62"/>
                <a:gd name="T5" fmla="*/ 61 h 61"/>
                <a:gd name="T6" fmla="*/ 0 w 62"/>
                <a:gd name="T7" fmla="*/ 30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1" name="Freeform 103"/>
            <p:cNvSpPr>
              <a:spLocks/>
            </p:cNvSpPr>
            <p:nvPr/>
          </p:nvSpPr>
          <p:spPr bwMode="auto">
            <a:xfrm>
              <a:off x="2293" y="2064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0 h 61"/>
                <a:gd name="T4" fmla="*/ 31 w 62"/>
                <a:gd name="T5" fmla="*/ 61 h 61"/>
                <a:gd name="T6" fmla="*/ 0 w 62"/>
                <a:gd name="T7" fmla="*/ 30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2" name="Freeform 104"/>
            <p:cNvSpPr>
              <a:spLocks/>
            </p:cNvSpPr>
            <p:nvPr/>
          </p:nvSpPr>
          <p:spPr bwMode="auto">
            <a:xfrm>
              <a:off x="2484" y="2304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3" name="Freeform 105"/>
            <p:cNvSpPr>
              <a:spLocks/>
            </p:cNvSpPr>
            <p:nvPr/>
          </p:nvSpPr>
          <p:spPr bwMode="auto">
            <a:xfrm>
              <a:off x="2484" y="2304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4" name="Freeform 106"/>
            <p:cNvSpPr>
              <a:spLocks/>
            </p:cNvSpPr>
            <p:nvPr/>
          </p:nvSpPr>
          <p:spPr bwMode="auto">
            <a:xfrm>
              <a:off x="2674" y="20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30 h 61"/>
                <a:gd name="T4" fmla="*/ 31 w 61"/>
                <a:gd name="T5" fmla="*/ 61 h 61"/>
                <a:gd name="T6" fmla="*/ 0 w 61"/>
                <a:gd name="T7" fmla="*/ 30 h 61"/>
                <a:gd name="T8" fmla="*/ 31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1" y="0"/>
                  </a:moveTo>
                  <a:lnTo>
                    <a:pt x="61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5" name="Freeform 107"/>
            <p:cNvSpPr>
              <a:spLocks/>
            </p:cNvSpPr>
            <p:nvPr/>
          </p:nvSpPr>
          <p:spPr bwMode="auto">
            <a:xfrm>
              <a:off x="2674" y="20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30 h 61"/>
                <a:gd name="T4" fmla="*/ 31 w 61"/>
                <a:gd name="T5" fmla="*/ 61 h 61"/>
                <a:gd name="T6" fmla="*/ 0 w 61"/>
                <a:gd name="T7" fmla="*/ 30 h 61"/>
                <a:gd name="T8" fmla="*/ 31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1" y="0"/>
                  </a:moveTo>
                  <a:lnTo>
                    <a:pt x="61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6" name="Freeform 108"/>
            <p:cNvSpPr>
              <a:spLocks/>
            </p:cNvSpPr>
            <p:nvPr/>
          </p:nvSpPr>
          <p:spPr bwMode="auto">
            <a:xfrm>
              <a:off x="2864" y="2438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0 h 61"/>
                <a:gd name="T4" fmla="*/ 31 w 62"/>
                <a:gd name="T5" fmla="*/ 61 h 61"/>
                <a:gd name="T6" fmla="*/ 0 w 62"/>
                <a:gd name="T7" fmla="*/ 30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7" name="Freeform 109"/>
            <p:cNvSpPr>
              <a:spLocks/>
            </p:cNvSpPr>
            <p:nvPr/>
          </p:nvSpPr>
          <p:spPr bwMode="auto">
            <a:xfrm>
              <a:off x="2864" y="2438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0 h 61"/>
                <a:gd name="T4" fmla="*/ 31 w 62"/>
                <a:gd name="T5" fmla="*/ 61 h 61"/>
                <a:gd name="T6" fmla="*/ 0 w 62"/>
                <a:gd name="T7" fmla="*/ 30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8" name="Freeform 110"/>
            <p:cNvSpPr>
              <a:spLocks/>
            </p:cNvSpPr>
            <p:nvPr/>
          </p:nvSpPr>
          <p:spPr bwMode="auto">
            <a:xfrm>
              <a:off x="3055" y="3013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9" name="Freeform 111"/>
            <p:cNvSpPr>
              <a:spLocks/>
            </p:cNvSpPr>
            <p:nvPr/>
          </p:nvSpPr>
          <p:spPr bwMode="auto">
            <a:xfrm>
              <a:off x="3055" y="3013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0" name="Freeform 112"/>
            <p:cNvSpPr>
              <a:spLocks/>
            </p:cNvSpPr>
            <p:nvPr/>
          </p:nvSpPr>
          <p:spPr bwMode="auto">
            <a:xfrm>
              <a:off x="3245" y="2923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0 h 61"/>
                <a:gd name="T4" fmla="*/ 31 w 62"/>
                <a:gd name="T5" fmla="*/ 61 h 61"/>
                <a:gd name="T6" fmla="*/ 0 w 62"/>
                <a:gd name="T7" fmla="*/ 30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1" name="Freeform 113"/>
            <p:cNvSpPr>
              <a:spLocks/>
            </p:cNvSpPr>
            <p:nvPr/>
          </p:nvSpPr>
          <p:spPr bwMode="auto">
            <a:xfrm>
              <a:off x="3245" y="2923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0 h 61"/>
                <a:gd name="T4" fmla="*/ 31 w 62"/>
                <a:gd name="T5" fmla="*/ 61 h 61"/>
                <a:gd name="T6" fmla="*/ 0 w 62"/>
                <a:gd name="T7" fmla="*/ 30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2" name="Freeform 114"/>
            <p:cNvSpPr>
              <a:spLocks/>
            </p:cNvSpPr>
            <p:nvPr/>
          </p:nvSpPr>
          <p:spPr bwMode="auto">
            <a:xfrm>
              <a:off x="3436" y="2978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3" name="Freeform 115"/>
            <p:cNvSpPr>
              <a:spLocks/>
            </p:cNvSpPr>
            <p:nvPr/>
          </p:nvSpPr>
          <p:spPr bwMode="auto">
            <a:xfrm>
              <a:off x="3436" y="2978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4" name="Freeform 116"/>
            <p:cNvSpPr>
              <a:spLocks/>
            </p:cNvSpPr>
            <p:nvPr/>
          </p:nvSpPr>
          <p:spPr bwMode="auto">
            <a:xfrm>
              <a:off x="3626" y="2927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5" name="Freeform 117"/>
            <p:cNvSpPr>
              <a:spLocks/>
            </p:cNvSpPr>
            <p:nvPr/>
          </p:nvSpPr>
          <p:spPr bwMode="auto">
            <a:xfrm>
              <a:off x="3626" y="2927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6" name="Freeform 118"/>
            <p:cNvSpPr>
              <a:spLocks/>
            </p:cNvSpPr>
            <p:nvPr/>
          </p:nvSpPr>
          <p:spPr bwMode="auto">
            <a:xfrm>
              <a:off x="3817" y="2986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7" name="Freeform 119"/>
            <p:cNvSpPr>
              <a:spLocks/>
            </p:cNvSpPr>
            <p:nvPr/>
          </p:nvSpPr>
          <p:spPr bwMode="auto">
            <a:xfrm>
              <a:off x="3817" y="2986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8" name="Freeform 120"/>
            <p:cNvSpPr>
              <a:spLocks/>
            </p:cNvSpPr>
            <p:nvPr/>
          </p:nvSpPr>
          <p:spPr bwMode="auto">
            <a:xfrm>
              <a:off x="4007" y="2986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9" name="Freeform 121"/>
            <p:cNvSpPr>
              <a:spLocks/>
            </p:cNvSpPr>
            <p:nvPr/>
          </p:nvSpPr>
          <p:spPr bwMode="auto">
            <a:xfrm>
              <a:off x="4007" y="2986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0" name="Freeform 122"/>
            <p:cNvSpPr>
              <a:spLocks/>
            </p:cNvSpPr>
            <p:nvPr/>
          </p:nvSpPr>
          <p:spPr bwMode="auto">
            <a:xfrm>
              <a:off x="4198" y="306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0 h 61"/>
                <a:gd name="T4" fmla="*/ 30 w 61"/>
                <a:gd name="T5" fmla="*/ 61 h 61"/>
                <a:gd name="T6" fmla="*/ 0 w 61"/>
                <a:gd name="T7" fmla="*/ 30 h 61"/>
                <a:gd name="T8" fmla="*/ 30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0" y="0"/>
                  </a:moveTo>
                  <a:lnTo>
                    <a:pt x="61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1" name="Freeform 123"/>
            <p:cNvSpPr>
              <a:spLocks/>
            </p:cNvSpPr>
            <p:nvPr/>
          </p:nvSpPr>
          <p:spPr bwMode="auto">
            <a:xfrm>
              <a:off x="4198" y="306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0 h 61"/>
                <a:gd name="T4" fmla="*/ 30 w 61"/>
                <a:gd name="T5" fmla="*/ 61 h 61"/>
                <a:gd name="T6" fmla="*/ 0 w 61"/>
                <a:gd name="T7" fmla="*/ 30 h 61"/>
                <a:gd name="T8" fmla="*/ 30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0" y="0"/>
                  </a:moveTo>
                  <a:lnTo>
                    <a:pt x="61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2" name="Freeform 124"/>
            <p:cNvSpPr>
              <a:spLocks/>
            </p:cNvSpPr>
            <p:nvPr/>
          </p:nvSpPr>
          <p:spPr bwMode="auto">
            <a:xfrm>
              <a:off x="4388" y="2974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3" name="Freeform 125"/>
            <p:cNvSpPr>
              <a:spLocks/>
            </p:cNvSpPr>
            <p:nvPr/>
          </p:nvSpPr>
          <p:spPr bwMode="auto">
            <a:xfrm>
              <a:off x="4388" y="2974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4" name="Freeform 126"/>
            <p:cNvSpPr>
              <a:spLocks/>
            </p:cNvSpPr>
            <p:nvPr/>
          </p:nvSpPr>
          <p:spPr bwMode="auto">
            <a:xfrm>
              <a:off x="4578" y="3005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5" name="Freeform 127"/>
            <p:cNvSpPr>
              <a:spLocks/>
            </p:cNvSpPr>
            <p:nvPr/>
          </p:nvSpPr>
          <p:spPr bwMode="auto">
            <a:xfrm>
              <a:off x="4578" y="3005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6" name="Freeform 128"/>
            <p:cNvSpPr>
              <a:spLocks/>
            </p:cNvSpPr>
            <p:nvPr/>
          </p:nvSpPr>
          <p:spPr bwMode="auto">
            <a:xfrm>
              <a:off x="4769" y="2992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7" name="Freeform 129"/>
            <p:cNvSpPr>
              <a:spLocks/>
            </p:cNvSpPr>
            <p:nvPr/>
          </p:nvSpPr>
          <p:spPr bwMode="auto">
            <a:xfrm>
              <a:off x="4769" y="2992"/>
              <a:ext cx="61" cy="62"/>
            </a:xfrm>
            <a:custGeom>
              <a:avLst/>
              <a:gdLst>
                <a:gd name="T0" fmla="*/ 31 w 61"/>
                <a:gd name="T1" fmla="*/ 0 h 62"/>
                <a:gd name="T2" fmla="*/ 61 w 61"/>
                <a:gd name="T3" fmla="*/ 31 h 62"/>
                <a:gd name="T4" fmla="*/ 31 w 61"/>
                <a:gd name="T5" fmla="*/ 62 h 62"/>
                <a:gd name="T6" fmla="*/ 0 w 61"/>
                <a:gd name="T7" fmla="*/ 31 h 62"/>
                <a:gd name="T8" fmla="*/ 31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1" y="0"/>
                  </a:moveTo>
                  <a:lnTo>
                    <a:pt x="61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8" name="Freeform 130"/>
            <p:cNvSpPr>
              <a:spLocks/>
            </p:cNvSpPr>
            <p:nvPr/>
          </p:nvSpPr>
          <p:spPr bwMode="auto">
            <a:xfrm>
              <a:off x="4959" y="2927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9" name="Freeform 131"/>
            <p:cNvSpPr>
              <a:spLocks/>
            </p:cNvSpPr>
            <p:nvPr/>
          </p:nvSpPr>
          <p:spPr bwMode="auto">
            <a:xfrm>
              <a:off x="4959" y="2927"/>
              <a:ext cx="62" cy="61"/>
            </a:xfrm>
            <a:custGeom>
              <a:avLst/>
              <a:gdLst>
                <a:gd name="T0" fmla="*/ 31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0 w 62"/>
                <a:gd name="T7" fmla="*/ 31 h 61"/>
                <a:gd name="T8" fmla="*/ 31 w 6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1"/>
                <a:gd name="T17" fmla="*/ 62 w 6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1">
                  <a:moveTo>
                    <a:pt x="31" y="0"/>
                  </a:moveTo>
                  <a:lnTo>
                    <a:pt x="62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0" name="Freeform 132"/>
            <p:cNvSpPr>
              <a:spLocks/>
            </p:cNvSpPr>
            <p:nvPr/>
          </p:nvSpPr>
          <p:spPr bwMode="auto">
            <a:xfrm>
              <a:off x="5150" y="2947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1" name="Freeform 133"/>
            <p:cNvSpPr>
              <a:spLocks/>
            </p:cNvSpPr>
            <p:nvPr/>
          </p:nvSpPr>
          <p:spPr bwMode="auto">
            <a:xfrm>
              <a:off x="5150" y="2947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2" name="Freeform 134"/>
            <p:cNvSpPr>
              <a:spLocks/>
            </p:cNvSpPr>
            <p:nvPr/>
          </p:nvSpPr>
          <p:spPr bwMode="auto">
            <a:xfrm>
              <a:off x="5340" y="2982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3" name="Freeform 135"/>
            <p:cNvSpPr>
              <a:spLocks/>
            </p:cNvSpPr>
            <p:nvPr/>
          </p:nvSpPr>
          <p:spPr bwMode="auto">
            <a:xfrm>
              <a:off x="5340" y="2982"/>
              <a:ext cx="62" cy="62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1 w 62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31" y="0"/>
                  </a:moveTo>
                  <a:lnTo>
                    <a:pt x="62" y="31"/>
                  </a:lnTo>
                  <a:lnTo>
                    <a:pt x="31" y="62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136"/>
            <p:cNvSpPr>
              <a:spLocks/>
            </p:cNvSpPr>
            <p:nvPr/>
          </p:nvSpPr>
          <p:spPr bwMode="auto">
            <a:xfrm>
              <a:off x="5531" y="3052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AA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137"/>
            <p:cNvSpPr>
              <a:spLocks/>
            </p:cNvSpPr>
            <p:nvPr/>
          </p:nvSpPr>
          <p:spPr bwMode="auto">
            <a:xfrm>
              <a:off x="5531" y="3052"/>
              <a:ext cx="61" cy="62"/>
            </a:xfrm>
            <a:custGeom>
              <a:avLst/>
              <a:gdLst>
                <a:gd name="T0" fmla="*/ 30 w 61"/>
                <a:gd name="T1" fmla="*/ 0 h 62"/>
                <a:gd name="T2" fmla="*/ 61 w 61"/>
                <a:gd name="T3" fmla="*/ 31 h 62"/>
                <a:gd name="T4" fmla="*/ 30 w 61"/>
                <a:gd name="T5" fmla="*/ 62 h 62"/>
                <a:gd name="T6" fmla="*/ 0 w 61"/>
                <a:gd name="T7" fmla="*/ 31 h 62"/>
                <a:gd name="T8" fmla="*/ 30 w 61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2"/>
                <a:gd name="T17" fmla="*/ 61 w 61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2">
                  <a:moveTo>
                    <a:pt x="30" y="0"/>
                  </a:moveTo>
                  <a:lnTo>
                    <a:pt x="61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8">
              <a:solidFill>
                <a:srgbClr val="63AA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Rectangle 140"/>
            <p:cNvSpPr>
              <a:spLocks noChangeArrowheads="1"/>
            </p:cNvSpPr>
            <p:nvPr/>
          </p:nvSpPr>
          <p:spPr bwMode="auto">
            <a:xfrm>
              <a:off x="407" y="3691"/>
              <a:ext cx="4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5367" name="Rectangle 141"/>
            <p:cNvSpPr>
              <a:spLocks noChangeArrowheads="1"/>
            </p:cNvSpPr>
            <p:nvPr/>
          </p:nvSpPr>
          <p:spPr bwMode="auto">
            <a:xfrm>
              <a:off x="192" y="3344"/>
              <a:ext cx="26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10,000</a:t>
              </a:r>
              <a:endParaRPr lang="en-US"/>
            </a:p>
          </p:txBody>
        </p:sp>
        <p:sp>
          <p:nvSpPr>
            <p:cNvPr id="95368" name="Rectangle 142"/>
            <p:cNvSpPr>
              <a:spLocks noChangeArrowheads="1"/>
            </p:cNvSpPr>
            <p:nvPr/>
          </p:nvSpPr>
          <p:spPr bwMode="auto">
            <a:xfrm>
              <a:off x="192" y="2997"/>
              <a:ext cx="269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20,000</a:t>
              </a:r>
              <a:endParaRPr lang="en-US"/>
            </a:p>
          </p:txBody>
        </p:sp>
        <p:sp>
          <p:nvSpPr>
            <p:cNvPr id="95369" name="Rectangle 143"/>
            <p:cNvSpPr>
              <a:spLocks noChangeArrowheads="1"/>
            </p:cNvSpPr>
            <p:nvPr/>
          </p:nvSpPr>
          <p:spPr bwMode="auto">
            <a:xfrm>
              <a:off x="192" y="2649"/>
              <a:ext cx="26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30,000</a:t>
              </a:r>
              <a:endParaRPr lang="en-US"/>
            </a:p>
          </p:txBody>
        </p:sp>
        <p:sp>
          <p:nvSpPr>
            <p:cNvPr id="95370" name="Rectangle 144"/>
            <p:cNvSpPr>
              <a:spLocks noChangeArrowheads="1"/>
            </p:cNvSpPr>
            <p:nvPr/>
          </p:nvSpPr>
          <p:spPr bwMode="auto">
            <a:xfrm>
              <a:off x="192" y="2302"/>
              <a:ext cx="26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40,000</a:t>
              </a:r>
              <a:endParaRPr lang="en-US"/>
            </a:p>
          </p:txBody>
        </p:sp>
        <p:sp>
          <p:nvSpPr>
            <p:cNvPr id="95371" name="Rectangle 145"/>
            <p:cNvSpPr>
              <a:spLocks noChangeArrowheads="1"/>
            </p:cNvSpPr>
            <p:nvPr/>
          </p:nvSpPr>
          <p:spPr bwMode="auto">
            <a:xfrm>
              <a:off x="192" y="1953"/>
              <a:ext cx="26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50,000</a:t>
              </a:r>
              <a:endParaRPr lang="en-US"/>
            </a:p>
          </p:txBody>
        </p:sp>
        <p:sp>
          <p:nvSpPr>
            <p:cNvPr id="95372" name="Rectangle 146"/>
            <p:cNvSpPr>
              <a:spLocks noChangeArrowheads="1"/>
            </p:cNvSpPr>
            <p:nvPr/>
          </p:nvSpPr>
          <p:spPr bwMode="auto">
            <a:xfrm>
              <a:off x="192" y="1605"/>
              <a:ext cx="269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60,000</a:t>
              </a:r>
              <a:endParaRPr lang="en-US"/>
            </a:p>
          </p:txBody>
        </p:sp>
        <p:sp>
          <p:nvSpPr>
            <p:cNvPr id="95373" name="Rectangle 147"/>
            <p:cNvSpPr>
              <a:spLocks noChangeArrowheads="1"/>
            </p:cNvSpPr>
            <p:nvPr/>
          </p:nvSpPr>
          <p:spPr bwMode="auto">
            <a:xfrm>
              <a:off x="192" y="1258"/>
              <a:ext cx="269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70,000</a:t>
              </a:r>
              <a:endParaRPr lang="en-US"/>
            </a:p>
          </p:txBody>
        </p:sp>
        <p:sp>
          <p:nvSpPr>
            <p:cNvPr id="95374" name="Rectangle 148"/>
            <p:cNvSpPr>
              <a:spLocks noChangeArrowheads="1"/>
            </p:cNvSpPr>
            <p:nvPr/>
          </p:nvSpPr>
          <p:spPr bwMode="auto">
            <a:xfrm>
              <a:off x="192" y="911"/>
              <a:ext cx="26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80,000</a:t>
              </a:r>
              <a:endParaRPr lang="en-US"/>
            </a:p>
          </p:txBody>
        </p:sp>
        <p:sp>
          <p:nvSpPr>
            <p:cNvPr id="95375" name="Rectangle 149"/>
            <p:cNvSpPr>
              <a:spLocks noChangeArrowheads="1"/>
            </p:cNvSpPr>
            <p:nvPr/>
          </p:nvSpPr>
          <p:spPr bwMode="auto">
            <a:xfrm rot="-2700000">
              <a:off x="356" y="3866"/>
              <a:ext cx="23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Oct-05</a:t>
              </a:r>
              <a:endParaRPr lang="en-US"/>
            </a:p>
          </p:txBody>
        </p:sp>
        <p:sp>
          <p:nvSpPr>
            <p:cNvPr id="95376" name="Rectangle 150"/>
            <p:cNvSpPr>
              <a:spLocks noChangeArrowheads="1"/>
            </p:cNvSpPr>
            <p:nvPr/>
          </p:nvSpPr>
          <p:spPr bwMode="auto">
            <a:xfrm rot="-2700000">
              <a:off x="531" y="3871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Nov-05</a:t>
              </a:r>
              <a:endParaRPr lang="en-US"/>
            </a:p>
          </p:txBody>
        </p:sp>
        <p:sp>
          <p:nvSpPr>
            <p:cNvPr id="95377" name="Rectangle 151"/>
            <p:cNvSpPr>
              <a:spLocks noChangeArrowheads="1"/>
            </p:cNvSpPr>
            <p:nvPr/>
          </p:nvSpPr>
          <p:spPr bwMode="auto">
            <a:xfrm rot="-2700000">
              <a:off x="721" y="3871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Dec-05</a:t>
              </a:r>
              <a:endParaRPr lang="en-US"/>
            </a:p>
          </p:txBody>
        </p:sp>
        <p:sp>
          <p:nvSpPr>
            <p:cNvPr id="95378" name="Rectangle 152"/>
            <p:cNvSpPr>
              <a:spLocks noChangeArrowheads="1"/>
            </p:cNvSpPr>
            <p:nvPr/>
          </p:nvSpPr>
          <p:spPr bwMode="auto">
            <a:xfrm rot="-2700000">
              <a:off x="924" y="3865"/>
              <a:ext cx="24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Jan-06</a:t>
              </a:r>
              <a:endParaRPr lang="en-US"/>
            </a:p>
          </p:txBody>
        </p:sp>
        <p:sp>
          <p:nvSpPr>
            <p:cNvPr id="95379" name="Rectangle 153"/>
            <p:cNvSpPr>
              <a:spLocks noChangeArrowheads="1"/>
            </p:cNvSpPr>
            <p:nvPr/>
          </p:nvSpPr>
          <p:spPr bwMode="auto">
            <a:xfrm rot="-2700000">
              <a:off x="1107" y="3869"/>
              <a:ext cx="25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Feb-06</a:t>
              </a:r>
              <a:endParaRPr lang="en-US"/>
            </a:p>
          </p:txBody>
        </p:sp>
        <p:sp>
          <p:nvSpPr>
            <p:cNvPr id="95380" name="Rectangle 154"/>
            <p:cNvSpPr>
              <a:spLocks noChangeArrowheads="1"/>
            </p:cNvSpPr>
            <p:nvPr/>
          </p:nvSpPr>
          <p:spPr bwMode="auto">
            <a:xfrm rot="-2700000">
              <a:off x="1297" y="3869"/>
              <a:ext cx="2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Mar-06</a:t>
              </a:r>
              <a:endParaRPr lang="en-US"/>
            </a:p>
          </p:txBody>
        </p:sp>
        <p:sp>
          <p:nvSpPr>
            <p:cNvPr id="95381" name="Rectangle 155"/>
            <p:cNvSpPr>
              <a:spLocks noChangeArrowheads="1"/>
            </p:cNvSpPr>
            <p:nvPr/>
          </p:nvSpPr>
          <p:spPr bwMode="auto">
            <a:xfrm rot="-2700000">
              <a:off x="1499" y="3866"/>
              <a:ext cx="23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Apr-06</a:t>
              </a:r>
              <a:endParaRPr lang="en-US"/>
            </a:p>
          </p:txBody>
        </p:sp>
        <p:sp>
          <p:nvSpPr>
            <p:cNvPr id="95382" name="Rectangle 156"/>
            <p:cNvSpPr>
              <a:spLocks noChangeArrowheads="1"/>
            </p:cNvSpPr>
            <p:nvPr/>
          </p:nvSpPr>
          <p:spPr bwMode="auto">
            <a:xfrm rot="-2700000">
              <a:off x="1666" y="3874"/>
              <a:ext cx="26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May-06</a:t>
              </a:r>
              <a:endParaRPr lang="en-US"/>
            </a:p>
          </p:txBody>
        </p:sp>
        <p:sp>
          <p:nvSpPr>
            <p:cNvPr id="95383" name="Rectangle 157"/>
            <p:cNvSpPr>
              <a:spLocks noChangeArrowheads="1"/>
            </p:cNvSpPr>
            <p:nvPr/>
          </p:nvSpPr>
          <p:spPr bwMode="auto">
            <a:xfrm rot="-2700000">
              <a:off x="1876" y="3865"/>
              <a:ext cx="24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Jun-06</a:t>
              </a:r>
              <a:endParaRPr lang="en-US"/>
            </a:p>
          </p:txBody>
        </p:sp>
        <p:sp>
          <p:nvSpPr>
            <p:cNvPr id="95384" name="Rectangle 158"/>
            <p:cNvSpPr>
              <a:spLocks noChangeArrowheads="1"/>
            </p:cNvSpPr>
            <p:nvPr/>
          </p:nvSpPr>
          <p:spPr bwMode="auto">
            <a:xfrm rot="-2700000">
              <a:off x="2089" y="3858"/>
              <a:ext cx="21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Jul-06</a:t>
              </a:r>
              <a:endParaRPr lang="en-US"/>
            </a:p>
          </p:txBody>
        </p:sp>
        <p:sp>
          <p:nvSpPr>
            <p:cNvPr id="95385" name="Rectangle 159"/>
            <p:cNvSpPr>
              <a:spLocks noChangeArrowheads="1"/>
            </p:cNvSpPr>
            <p:nvPr/>
          </p:nvSpPr>
          <p:spPr bwMode="auto">
            <a:xfrm rot="-2700000">
              <a:off x="2244" y="3871"/>
              <a:ext cx="25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Aug-06</a:t>
              </a:r>
              <a:endParaRPr lang="en-US"/>
            </a:p>
          </p:txBody>
        </p:sp>
        <p:sp>
          <p:nvSpPr>
            <p:cNvPr id="95386" name="Rectangle 160"/>
            <p:cNvSpPr>
              <a:spLocks noChangeArrowheads="1"/>
            </p:cNvSpPr>
            <p:nvPr/>
          </p:nvSpPr>
          <p:spPr bwMode="auto">
            <a:xfrm rot="-2700000">
              <a:off x="2435" y="3871"/>
              <a:ext cx="25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Sep-06</a:t>
              </a:r>
              <a:endParaRPr lang="en-US"/>
            </a:p>
          </p:txBody>
        </p:sp>
        <p:sp>
          <p:nvSpPr>
            <p:cNvPr id="95387" name="Rectangle 161"/>
            <p:cNvSpPr>
              <a:spLocks noChangeArrowheads="1"/>
            </p:cNvSpPr>
            <p:nvPr/>
          </p:nvSpPr>
          <p:spPr bwMode="auto">
            <a:xfrm rot="-2700000">
              <a:off x="2642" y="3866"/>
              <a:ext cx="23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Oct-06</a:t>
              </a:r>
              <a:endParaRPr lang="en-US"/>
            </a:p>
          </p:txBody>
        </p:sp>
        <p:sp>
          <p:nvSpPr>
            <p:cNvPr id="95388" name="Rectangle 162"/>
            <p:cNvSpPr>
              <a:spLocks noChangeArrowheads="1"/>
            </p:cNvSpPr>
            <p:nvPr/>
          </p:nvSpPr>
          <p:spPr bwMode="auto">
            <a:xfrm rot="-2700000">
              <a:off x="2817" y="3871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Nov-06</a:t>
              </a:r>
              <a:endParaRPr lang="en-US"/>
            </a:p>
          </p:txBody>
        </p:sp>
        <p:sp>
          <p:nvSpPr>
            <p:cNvPr id="95389" name="Rectangle 163"/>
            <p:cNvSpPr>
              <a:spLocks noChangeArrowheads="1"/>
            </p:cNvSpPr>
            <p:nvPr/>
          </p:nvSpPr>
          <p:spPr bwMode="auto">
            <a:xfrm rot="-2700000">
              <a:off x="3006" y="3871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Dec-06</a:t>
              </a:r>
              <a:endParaRPr lang="en-US"/>
            </a:p>
          </p:txBody>
        </p:sp>
        <p:sp>
          <p:nvSpPr>
            <p:cNvPr id="95390" name="Rectangle 164"/>
            <p:cNvSpPr>
              <a:spLocks noChangeArrowheads="1"/>
            </p:cNvSpPr>
            <p:nvPr/>
          </p:nvSpPr>
          <p:spPr bwMode="auto">
            <a:xfrm rot="-2700000">
              <a:off x="3209" y="3865"/>
              <a:ext cx="24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Jan-07</a:t>
              </a:r>
              <a:endParaRPr lang="en-US"/>
            </a:p>
          </p:txBody>
        </p:sp>
        <p:sp>
          <p:nvSpPr>
            <p:cNvPr id="95391" name="Rectangle 165"/>
            <p:cNvSpPr>
              <a:spLocks noChangeArrowheads="1"/>
            </p:cNvSpPr>
            <p:nvPr/>
          </p:nvSpPr>
          <p:spPr bwMode="auto">
            <a:xfrm rot="-2700000">
              <a:off x="3392" y="3869"/>
              <a:ext cx="25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Feb-07</a:t>
              </a:r>
              <a:endParaRPr lang="en-US"/>
            </a:p>
          </p:txBody>
        </p:sp>
        <p:sp>
          <p:nvSpPr>
            <p:cNvPr id="95392" name="Rectangle 166"/>
            <p:cNvSpPr>
              <a:spLocks noChangeArrowheads="1"/>
            </p:cNvSpPr>
            <p:nvPr/>
          </p:nvSpPr>
          <p:spPr bwMode="auto">
            <a:xfrm rot="-2700000">
              <a:off x="3583" y="3869"/>
              <a:ext cx="2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Mar-07</a:t>
              </a:r>
              <a:endParaRPr lang="en-US"/>
            </a:p>
          </p:txBody>
        </p:sp>
        <p:sp>
          <p:nvSpPr>
            <p:cNvPr id="95393" name="Rectangle 167"/>
            <p:cNvSpPr>
              <a:spLocks noChangeArrowheads="1"/>
            </p:cNvSpPr>
            <p:nvPr/>
          </p:nvSpPr>
          <p:spPr bwMode="auto">
            <a:xfrm rot="-2700000">
              <a:off x="3784" y="3866"/>
              <a:ext cx="23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Apr-07</a:t>
              </a:r>
              <a:endParaRPr lang="en-US"/>
            </a:p>
          </p:txBody>
        </p:sp>
        <p:sp>
          <p:nvSpPr>
            <p:cNvPr id="95394" name="Rectangle 168"/>
            <p:cNvSpPr>
              <a:spLocks noChangeArrowheads="1"/>
            </p:cNvSpPr>
            <p:nvPr/>
          </p:nvSpPr>
          <p:spPr bwMode="auto">
            <a:xfrm rot="-2700000">
              <a:off x="3951" y="3874"/>
              <a:ext cx="26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May-07</a:t>
              </a:r>
              <a:endParaRPr lang="en-US"/>
            </a:p>
          </p:txBody>
        </p:sp>
        <p:sp>
          <p:nvSpPr>
            <p:cNvPr id="95395" name="Rectangle 169"/>
            <p:cNvSpPr>
              <a:spLocks noChangeArrowheads="1"/>
            </p:cNvSpPr>
            <p:nvPr/>
          </p:nvSpPr>
          <p:spPr bwMode="auto">
            <a:xfrm rot="-2700000">
              <a:off x="4161" y="3865"/>
              <a:ext cx="24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Jun-07</a:t>
              </a:r>
              <a:endParaRPr lang="en-US"/>
            </a:p>
          </p:txBody>
        </p:sp>
        <p:sp>
          <p:nvSpPr>
            <p:cNvPr id="95396" name="Rectangle 170"/>
            <p:cNvSpPr>
              <a:spLocks noChangeArrowheads="1"/>
            </p:cNvSpPr>
            <p:nvPr/>
          </p:nvSpPr>
          <p:spPr bwMode="auto">
            <a:xfrm rot="-2700000">
              <a:off x="4374" y="3858"/>
              <a:ext cx="21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Jul-07</a:t>
              </a:r>
              <a:endParaRPr lang="en-US"/>
            </a:p>
          </p:txBody>
        </p:sp>
        <p:sp>
          <p:nvSpPr>
            <p:cNvPr id="95397" name="Rectangle 171"/>
            <p:cNvSpPr>
              <a:spLocks noChangeArrowheads="1"/>
            </p:cNvSpPr>
            <p:nvPr/>
          </p:nvSpPr>
          <p:spPr bwMode="auto">
            <a:xfrm rot="-2700000">
              <a:off x="4530" y="3871"/>
              <a:ext cx="25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Aug-07</a:t>
              </a:r>
              <a:endParaRPr lang="en-US"/>
            </a:p>
          </p:txBody>
        </p:sp>
        <p:sp>
          <p:nvSpPr>
            <p:cNvPr id="95398" name="Rectangle 172"/>
            <p:cNvSpPr>
              <a:spLocks noChangeArrowheads="1"/>
            </p:cNvSpPr>
            <p:nvPr/>
          </p:nvSpPr>
          <p:spPr bwMode="auto">
            <a:xfrm rot="-2700000">
              <a:off x="4720" y="3871"/>
              <a:ext cx="25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Sep-07</a:t>
              </a:r>
              <a:endParaRPr lang="en-US"/>
            </a:p>
          </p:txBody>
        </p:sp>
        <p:sp>
          <p:nvSpPr>
            <p:cNvPr id="95399" name="Rectangle 173"/>
            <p:cNvSpPr>
              <a:spLocks noChangeArrowheads="1"/>
            </p:cNvSpPr>
            <p:nvPr/>
          </p:nvSpPr>
          <p:spPr bwMode="auto">
            <a:xfrm rot="-2700000">
              <a:off x="4927" y="3866"/>
              <a:ext cx="23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Oct-07</a:t>
              </a:r>
              <a:endParaRPr lang="en-US"/>
            </a:p>
          </p:txBody>
        </p:sp>
        <p:sp>
          <p:nvSpPr>
            <p:cNvPr id="95400" name="Rectangle 174"/>
            <p:cNvSpPr>
              <a:spLocks noChangeArrowheads="1"/>
            </p:cNvSpPr>
            <p:nvPr/>
          </p:nvSpPr>
          <p:spPr bwMode="auto">
            <a:xfrm rot="-2700000">
              <a:off x="5102" y="3871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Nov-07</a:t>
              </a:r>
              <a:endParaRPr lang="en-US"/>
            </a:p>
          </p:txBody>
        </p:sp>
        <p:sp>
          <p:nvSpPr>
            <p:cNvPr id="95401" name="Rectangle 175"/>
            <p:cNvSpPr>
              <a:spLocks noChangeArrowheads="1"/>
            </p:cNvSpPr>
            <p:nvPr/>
          </p:nvSpPr>
          <p:spPr bwMode="auto">
            <a:xfrm rot="-2700000">
              <a:off x="5292" y="3871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Dec-07</a:t>
              </a:r>
              <a:endParaRPr lang="en-US"/>
            </a:p>
          </p:txBody>
        </p:sp>
        <p:sp>
          <p:nvSpPr>
            <p:cNvPr id="95402" name="Rectangle 177"/>
            <p:cNvSpPr>
              <a:spLocks noChangeArrowheads="1"/>
            </p:cNvSpPr>
            <p:nvPr/>
          </p:nvSpPr>
          <p:spPr bwMode="auto">
            <a:xfrm rot="-5400000">
              <a:off x="-225" y="2297"/>
              <a:ext cx="6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kWh per month</a:t>
              </a:r>
              <a:endParaRPr lang="en-US"/>
            </a:p>
          </p:txBody>
        </p:sp>
        <p:sp>
          <p:nvSpPr>
            <p:cNvPr id="95403" name="Rectangle 178"/>
            <p:cNvSpPr>
              <a:spLocks noChangeArrowheads="1"/>
            </p:cNvSpPr>
            <p:nvPr/>
          </p:nvSpPr>
          <p:spPr bwMode="auto">
            <a:xfrm>
              <a:off x="667" y="1533"/>
              <a:ext cx="1847" cy="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04" name="Rectangle 179"/>
            <p:cNvSpPr>
              <a:spLocks noChangeArrowheads="1"/>
            </p:cNvSpPr>
            <p:nvPr/>
          </p:nvSpPr>
          <p:spPr bwMode="auto">
            <a:xfrm>
              <a:off x="661" y="1527"/>
              <a:ext cx="1859" cy="232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05" name="Rectangle 180"/>
            <p:cNvSpPr>
              <a:spLocks noChangeArrowheads="1"/>
            </p:cNvSpPr>
            <p:nvPr/>
          </p:nvSpPr>
          <p:spPr bwMode="auto">
            <a:xfrm>
              <a:off x="679" y="1531"/>
              <a:ext cx="86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Coarse Bubble Diffusers</a:t>
              </a:r>
              <a:endParaRPr lang="en-US"/>
            </a:p>
          </p:txBody>
        </p:sp>
        <p:sp>
          <p:nvSpPr>
            <p:cNvPr id="95406" name="Rectangle 181"/>
            <p:cNvSpPr>
              <a:spLocks noChangeArrowheads="1"/>
            </p:cNvSpPr>
            <p:nvPr/>
          </p:nvSpPr>
          <p:spPr bwMode="auto">
            <a:xfrm>
              <a:off x="679" y="1624"/>
              <a:ext cx="1714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Avg. Monthly Power Consumption = 45,660 kWh</a:t>
              </a:r>
              <a:endParaRPr lang="en-US"/>
            </a:p>
          </p:txBody>
        </p:sp>
        <p:sp>
          <p:nvSpPr>
            <p:cNvPr id="95407" name="Rectangle 182"/>
            <p:cNvSpPr>
              <a:spLocks noChangeArrowheads="1"/>
            </p:cNvSpPr>
            <p:nvPr/>
          </p:nvSpPr>
          <p:spPr bwMode="auto">
            <a:xfrm>
              <a:off x="3612" y="2397"/>
              <a:ext cx="1841" cy="2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08" name="Rectangle 183"/>
            <p:cNvSpPr>
              <a:spLocks noChangeArrowheads="1"/>
            </p:cNvSpPr>
            <p:nvPr/>
          </p:nvSpPr>
          <p:spPr bwMode="auto">
            <a:xfrm>
              <a:off x="3606" y="2390"/>
              <a:ext cx="1853" cy="241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09" name="Rectangle 184"/>
            <p:cNvSpPr>
              <a:spLocks noChangeArrowheads="1"/>
            </p:cNvSpPr>
            <p:nvPr/>
          </p:nvSpPr>
          <p:spPr bwMode="auto">
            <a:xfrm>
              <a:off x="3624" y="2394"/>
              <a:ext cx="761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Fine Bubble Diffusers</a:t>
              </a:r>
              <a:endParaRPr lang="en-US"/>
            </a:p>
          </p:txBody>
        </p:sp>
        <p:sp>
          <p:nvSpPr>
            <p:cNvPr id="95410" name="Rectangle 185"/>
            <p:cNvSpPr>
              <a:spLocks noChangeArrowheads="1"/>
            </p:cNvSpPr>
            <p:nvPr/>
          </p:nvSpPr>
          <p:spPr bwMode="auto">
            <a:xfrm>
              <a:off x="3624" y="2487"/>
              <a:ext cx="1714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Avg. Monthly Power Consumption = 21,047 kWh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Installed Projects…</a:t>
            </a:r>
          </a:p>
        </p:txBody>
      </p:sp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/>
          <a:srcRect l="21111" t="34814" r="27592" b="12964"/>
          <a:stretch>
            <a:fillRect/>
          </a:stretch>
        </p:blipFill>
        <p:spPr bwMode="auto">
          <a:xfrm>
            <a:off x="1066800" y="1371600"/>
            <a:ext cx="7035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  <a:cs typeface="Arial" charset="0"/>
              </a:rPr>
              <a:t>Municipal Wastewater Treatment Facility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An activated sludge facility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WWTF was not loaded at design however all aeration tanks were being aerated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City installed a new flexible membrane fine-bubble diffusion system in two tanks to allow them to idle the tanks the majority of time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City has recently installed new variable speed drives on their blowers to better control air flow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annual electric consumption reduction was forecasted to be 75,000 to 100,000 kWh/yr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97283" name="Picture 5" descr="FocusNew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181600"/>
            <a:ext cx="2357438" cy="711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New Facility Planning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Energy efficiency needs to become an integral component of all facility planning efforts.</a:t>
            </a:r>
          </a:p>
          <a:p>
            <a:r>
              <a:rPr lang="en-US" smtClean="0">
                <a:latin typeface="Arial" charset="0"/>
                <a:cs typeface="Arial" charset="0"/>
              </a:rPr>
              <a:t>Design development needs to incorporate flexibility so as not to be energy efficient only on the 365</a:t>
            </a:r>
            <a:r>
              <a:rPr lang="en-US" baseline="30000" smtClean="0">
                <a:latin typeface="Arial" charset="0"/>
                <a:cs typeface="Arial" charset="0"/>
              </a:rPr>
              <a:t>th</a:t>
            </a:r>
            <a:r>
              <a:rPr lang="en-US" smtClean="0">
                <a:latin typeface="Arial" charset="0"/>
                <a:cs typeface="Arial" charset="0"/>
              </a:rPr>
              <a:t> day of the 19th year of operation.</a:t>
            </a:r>
          </a:p>
          <a:p>
            <a:pPr>
              <a:spcBef>
                <a:spcPct val="50000"/>
              </a:spcBef>
            </a:pPr>
            <a:r>
              <a:rPr lang="en-US" smtClean="0">
                <a:latin typeface="Arial" charset="0"/>
                <a:cs typeface="Arial" charset="0"/>
              </a:rPr>
              <a:t> Does all equipment need to be in operation?</a:t>
            </a:r>
          </a:p>
          <a:p>
            <a:pPr>
              <a:spcBef>
                <a:spcPct val="50000"/>
              </a:spcBef>
            </a:pPr>
            <a:r>
              <a:rPr lang="en-US" smtClean="0">
                <a:latin typeface="Arial" charset="0"/>
                <a:cs typeface="Arial" charset="0"/>
              </a:rPr>
              <a:t> Flexibility in equipment selection</a:t>
            </a:r>
          </a:p>
          <a:p>
            <a:pPr>
              <a:spcBef>
                <a:spcPct val="50000"/>
              </a:spcBef>
            </a:pPr>
            <a:r>
              <a:rPr lang="en-US" smtClean="0">
                <a:latin typeface="Arial" charset="0"/>
                <a:cs typeface="Arial" charset="0"/>
              </a:rPr>
              <a:t> Range of operation</a:t>
            </a:r>
          </a:p>
          <a:p>
            <a:pPr>
              <a:spcBef>
                <a:spcPct val="50000"/>
              </a:spcBef>
            </a:pPr>
            <a:r>
              <a:rPr lang="en-US" smtClean="0">
                <a:latin typeface="Arial" charset="0"/>
                <a:cs typeface="Arial" charset="0"/>
              </a:rPr>
              <a:t> Energy efficient throughout range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600" smtClean="0">
                <a:latin typeface="Arial" charset="0"/>
                <a:cs typeface="Arial" charset="0"/>
              </a:rPr>
              <a:t>Energy use awareness is first step toward management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600" smtClean="0">
                <a:latin typeface="Arial" charset="0"/>
                <a:cs typeface="Arial" charset="0"/>
              </a:rPr>
              <a:t>You can save energy without impacting treatment quality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600" smtClean="0">
                <a:latin typeface="Arial" charset="0"/>
                <a:cs typeface="Arial" charset="0"/>
              </a:rPr>
              <a:t>Savings of 20 percent to 50 percent are generally available (70 percent has been attained)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en-US" sz="26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3400" b="1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Savings are available at all facilities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FF0000"/>
              </a:buClr>
            </a:pPr>
            <a:endParaRPr lang="en-US" sz="3400" b="1" u="sng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ＭＳ Ｐゴシック"/>
                <a:cs typeface="ＭＳ Ｐゴシック"/>
              </a:rPr>
              <a:t>Copyright 2009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693420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BDE4FF"/>
                </a:solidFill>
                <a:latin typeface="Trebuchet MS" pitchFamily="34" charset="0"/>
                <a:ea typeface="+mj-ea"/>
                <a:cs typeface="Arial" charset="0"/>
              </a:rPr>
              <a:t>Conclusion</a:t>
            </a:r>
            <a:endParaRPr lang="en-US" sz="2400" b="1" dirty="0">
              <a:solidFill>
                <a:srgbClr val="BDE4FF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charRg st="11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charRg st="177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8323">
                                            <p:txEl>
                                              <p:charRg st="177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8323">
                                            <p:txEl>
                                              <p:charRg st="177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Energy Awareness</a:t>
            </a:r>
          </a:p>
        </p:txBody>
      </p:sp>
      <p:pic>
        <p:nvPicPr>
          <p:cNvPr id="59394" name="Picture 7" descr="Bristol aeration tank"/>
          <p:cNvPicPr>
            <a:picLocks noChangeAspect="1" noChangeArrowheads="1"/>
          </p:cNvPicPr>
          <p:nvPr/>
        </p:nvPicPr>
        <p:blipFill>
          <a:blip r:embed="rId3"/>
          <a:srcRect l="24405" b="16327"/>
          <a:stretch>
            <a:fillRect/>
          </a:stretch>
        </p:blipFill>
        <p:spPr bwMode="auto">
          <a:xfrm>
            <a:off x="5562600" y="1752600"/>
            <a:ext cx="330517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5" name="Content Placeholder 2"/>
          <p:cNvSpPr txBox="1">
            <a:spLocks/>
          </p:cNvSpPr>
          <p:nvPr/>
        </p:nvSpPr>
        <p:spPr bwMode="auto">
          <a:xfrm>
            <a:off x="457200" y="17526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Facilities Consume 35% of municipalities’ energy use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Operation is 24/7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Non-interruptible services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W/WW energy costs are $9 billion/yr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W/WW consume 70 billion kWh/yr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2954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YOU HAVE QUESTIONS, PLEASE CONTACT: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Joseph Cantwell, P.E.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SAIC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1845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Derrin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Lane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Brookfield, WI 53045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Tel:  (262) 786-8221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Fax:  (262) 786-5925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cantwellj@saic.com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Act On Energy</a:t>
            </a:r>
            <a:r>
              <a:rPr lang="en-US" sz="2600" baseline="30000" smtClean="0">
                <a:cs typeface="Arial" charset="0"/>
              </a:rPr>
              <a:t>®</a:t>
            </a:r>
            <a:r>
              <a:rPr lang="en-US" sz="2600" smtClean="0">
                <a:cs typeface="Arial" charset="0"/>
              </a:rPr>
              <a:t> Business</a:t>
            </a:r>
            <a:r>
              <a:rPr lang="en-US" sz="2600" smtClean="0"/>
              <a:t>: What is Act On Energy?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57200" y="14478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</a:rPr>
              <a:t>Offers financial incentives to customers to be more energy efficient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</a:rPr>
              <a:t>Rate Relief Act (passed in 2007) by Illinois Legislature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8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Created energy efficiency program to be administered by Utilities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8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Municipalities and co-ops declined to participate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</a:rPr>
              <a:t>Funded by you the </a:t>
            </a:r>
            <a:r>
              <a:rPr lang="en-US" sz="2200" b="1" u="sng" dirty="0">
                <a:solidFill>
                  <a:srgbClr val="000000"/>
                </a:solidFill>
              </a:rPr>
              <a:t>customer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8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EDR Rider on your bill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8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Must be a delivery customer of Ameren </a:t>
            </a:r>
            <a:r>
              <a:rPr lang="en-US" sz="1600" dirty="0">
                <a:solidFill>
                  <a:srgbClr val="000000"/>
                </a:solidFill>
              </a:rPr>
              <a:t>Illinois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8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b="1" u="sng" dirty="0">
                <a:solidFill>
                  <a:srgbClr val="000000"/>
                </a:solidFill>
              </a:rPr>
              <a:t>Public facilities go thru DCEO</a:t>
            </a:r>
            <a:endParaRPr lang="en-US" sz="1600" b="1" u="sng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8000"/>
              </a:buClr>
              <a:buSzPct val="75000"/>
              <a:defRPr/>
            </a:pPr>
            <a:endParaRPr lang="en-US" sz="2000" b="1" u="sng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8000"/>
              </a:buClr>
              <a:buSzPct val="75000"/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Act On Energy</a:t>
            </a:r>
            <a:r>
              <a:rPr lang="en-US" sz="2600" baseline="30000" smtClean="0">
                <a:cs typeface="Arial" charset="0"/>
              </a:rPr>
              <a:t>®</a:t>
            </a:r>
            <a:r>
              <a:rPr lang="en-US" sz="2600" smtClean="0"/>
              <a:t> Programs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47800"/>
            <a:ext cx="38100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8000"/>
                </a:solidFill>
              </a:rPr>
              <a:t>ELECTRIC</a:t>
            </a:r>
          </a:p>
          <a:p>
            <a:pPr eaLnBrk="1" hangingPunct="1"/>
            <a:r>
              <a:rPr lang="en-US" smtClean="0"/>
              <a:t>Lighting</a:t>
            </a:r>
            <a:endParaRPr lang="en-US" i="1" smtClean="0"/>
          </a:p>
          <a:p>
            <a:pPr eaLnBrk="1" hangingPunct="1"/>
            <a:r>
              <a:rPr lang="en-US" smtClean="0"/>
              <a:t>Refrigeration</a:t>
            </a:r>
            <a:endParaRPr lang="en-US" i="1" smtClean="0"/>
          </a:p>
          <a:p>
            <a:pPr eaLnBrk="1" hangingPunct="1"/>
            <a:r>
              <a:rPr lang="en-US" smtClean="0"/>
              <a:t>VFD for motors</a:t>
            </a:r>
            <a:endParaRPr lang="en-US" i="1" smtClean="0"/>
          </a:p>
          <a:p>
            <a:pPr eaLnBrk="1" hangingPunct="1"/>
            <a:r>
              <a:rPr lang="en-US" smtClean="0"/>
              <a:t>Grocery/Convenience Store</a:t>
            </a:r>
            <a:endParaRPr lang="en-US" i="1" smtClean="0"/>
          </a:p>
          <a:p>
            <a:pPr eaLnBrk="1" hangingPunct="1"/>
            <a:r>
              <a:rPr lang="en-US" smtClean="0"/>
              <a:t>Custom</a:t>
            </a:r>
          </a:p>
          <a:p>
            <a:pPr eaLnBrk="1" hangingPunct="1"/>
            <a:r>
              <a:rPr lang="en-US" smtClean="0"/>
              <a:t>Retro Commissioning</a:t>
            </a:r>
          </a:p>
          <a:p>
            <a:pPr marL="457200" lvl="1" indent="0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i="1" smtClean="0"/>
              <a:t> Compressed Air</a:t>
            </a:r>
          </a:p>
          <a:p>
            <a:pPr marL="457200" lvl="1" indent="0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i="1" smtClean="0"/>
              <a:t> Healthcare</a:t>
            </a:r>
          </a:p>
          <a:p>
            <a:pPr eaLnBrk="1" hangingPunct="1">
              <a:buClr>
                <a:srgbClr val="008000"/>
              </a:buClr>
              <a:buSzPct val="50000"/>
              <a:buFont typeface="Wingdings" pitchFamily="2" charset="2"/>
              <a:buNone/>
            </a:pPr>
            <a:endParaRPr lang="en-US" sz="1800" i="1" smtClean="0"/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447800"/>
            <a:ext cx="4267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8000"/>
                </a:solidFill>
              </a:rPr>
              <a:t>Electric &amp; Gas*</a:t>
            </a:r>
          </a:p>
          <a:p>
            <a:pPr eaLnBrk="1" hangingPunct="1"/>
            <a:r>
              <a:rPr lang="en-US" smtClean="0"/>
              <a:t>HVAC</a:t>
            </a:r>
          </a:p>
          <a:p>
            <a:pPr eaLnBrk="1" hangingPunct="1"/>
            <a:r>
              <a:rPr lang="en-US" smtClean="0"/>
              <a:t>Commercial Kitchens </a:t>
            </a:r>
            <a:r>
              <a:rPr lang="en-US" i="1" smtClean="0"/>
              <a:t>(New)</a:t>
            </a:r>
          </a:p>
          <a:p>
            <a:pPr eaLnBrk="1" hangingPunct="1"/>
            <a:r>
              <a:rPr lang="en-US" smtClean="0"/>
              <a:t>Agriculture </a:t>
            </a:r>
            <a:r>
              <a:rPr lang="en-US" i="1" smtClean="0"/>
              <a:t>(New)</a:t>
            </a:r>
          </a:p>
          <a:p>
            <a:pPr eaLnBrk="1" hangingPunct="1"/>
            <a:r>
              <a:rPr lang="en-US" smtClean="0"/>
              <a:t>Lodging </a:t>
            </a:r>
            <a:r>
              <a:rPr lang="en-US" i="1" smtClean="0"/>
              <a:t>(New)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8000"/>
                </a:solidFill>
              </a:rPr>
              <a:t>SMALL BUSINESS - ELECTRIC</a:t>
            </a:r>
          </a:p>
          <a:p>
            <a:pPr eaLnBrk="1" hangingPunct="1"/>
            <a:r>
              <a:rPr lang="en-US" smtClean="0"/>
              <a:t>On-Line Store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</p:txBody>
      </p:sp>
      <p:sp>
        <p:nvSpPr>
          <p:cNvPr id="104452" name="Text Box 6"/>
          <p:cNvSpPr txBox="1">
            <a:spLocks noChangeArrowheads="1"/>
          </p:cNvSpPr>
          <p:nvPr/>
        </p:nvSpPr>
        <p:spPr bwMode="auto">
          <a:xfrm>
            <a:off x="669925" y="4916488"/>
            <a:ext cx="413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838200" y="5181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ＭＳ Ｐゴシック"/>
              </a:rPr>
              <a:t>*</a:t>
            </a:r>
            <a:r>
              <a:rPr lang="en-US" sz="1000">
                <a:solidFill>
                  <a:srgbClr val="000000"/>
                </a:solidFill>
                <a:cs typeface="ＭＳ Ｐゴシック"/>
              </a:rPr>
              <a:t>Gas programs available to GDS-2 customers only. Open to all GDS rate classes on June 1, 2011.</a:t>
            </a:r>
            <a:endParaRPr lang="en-US" sz="2400">
              <a:solidFill>
                <a:srgbClr val="000000"/>
              </a:solidFill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Act On Energy</a:t>
            </a:r>
            <a:r>
              <a:rPr lang="en-US" sz="2600" baseline="30000" smtClean="0">
                <a:cs typeface="Arial" charset="0"/>
              </a:rPr>
              <a:t>®</a:t>
            </a:r>
            <a:r>
              <a:rPr lang="en-US" sz="2600" smtClean="0">
                <a:cs typeface="Arial" charset="0"/>
              </a:rPr>
              <a:t> Business</a:t>
            </a:r>
            <a:r>
              <a:rPr lang="en-US" sz="2600" smtClean="0"/>
              <a:t>: PY3 Electric Goals</a:t>
            </a:r>
          </a:p>
        </p:txBody>
      </p:sp>
      <p:sp>
        <p:nvSpPr>
          <p:cNvPr id="106498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2743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ＭＳ Ｐゴシック"/>
              </a:rPr>
              <a:t>PY1 Goals</a:t>
            </a:r>
          </a:p>
          <a:p>
            <a:pPr eaLnBrk="0" hangingPunct="0">
              <a:spcBef>
                <a:spcPct val="50000"/>
              </a:spcBef>
            </a:pPr>
            <a:r>
              <a:rPr lang="en-US" u="sng">
                <a:solidFill>
                  <a:srgbClr val="000000"/>
                </a:solidFill>
                <a:cs typeface="ＭＳ Ｐゴシック"/>
              </a:rPr>
              <a:t>Totals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Energy Savings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46,000,000 kWh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12,500 therms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$3,000,000 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solidFill>
                <a:srgbClr val="0070C0"/>
              </a:solidFill>
              <a:cs typeface="ＭＳ Ｐゴシック"/>
            </a:endParaRPr>
          </a:p>
        </p:txBody>
      </p:sp>
      <p:sp>
        <p:nvSpPr>
          <p:cNvPr id="106499" name="Text Box 7"/>
          <p:cNvSpPr txBox="1">
            <a:spLocks noChangeArrowheads="1"/>
          </p:cNvSpPr>
          <p:nvPr/>
        </p:nvSpPr>
        <p:spPr bwMode="auto">
          <a:xfrm>
            <a:off x="3048000" y="1447800"/>
            <a:ext cx="2819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ＭＳ Ｐゴシック"/>
              </a:rPr>
              <a:t>PY2 Goals</a:t>
            </a:r>
          </a:p>
          <a:p>
            <a:pPr eaLnBrk="0" hangingPunct="0">
              <a:spcBef>
                <a:spcPct val="50000"/>
              </a:spcBef>
            </a:pPr>
            <a:r>
              <a:rPr lang="en-US" u="sng">
                <a:solidFill>
                  <a:srgbClr val="000000"/>
                </a:solidFill>
                <a:cs typeface="ＭＳ Ｐゴシック"/>
              </a:rPr>
              <a:t>Totals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Energy Savings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84,000,000 kWh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551,000 therms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$7,000,000 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solidFill>
                <a:srgbClr val="0070C0"/>
              </a:solidFill>
              <a:cs typeface="ＭＳ Ｐゴシック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6019800" y="1524000"/>
            <a:ext cx="2743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ＭＳ Ｐゴシック"/>
              </a:rPr>
              <a:t>PY3 Goals</a:t>
            </a:r>
          </a:p>
          <a:p>
            <a:pPr eaLnBrk="0" hangingPunct="0">
              <a:spcBef>
                <a:spcPct val="50000"/>
              </a:spcBef>
            </a:pPr>
            <a:r>
              <a:rPr lang="en-US" u="sng">
                <a:solidFill>
                  <a:srgbClr val="000000"/>
                </a:solidFill>
                <a:cs typeface="ＭＳ Ｐゴシック"/>
              </a:rPr>
              <a:t>Totals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Energy Savings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115,000,000 kWh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1,000,000 therms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cs typeface="ＭＳ Ｐゴシック"/>
              </a:rPr>
              <a:t>  $11,000,000 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solidFill>
                <a:srgbClr val="C00000"/>
              </a:solidFill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Act On Energy</a:t>
            </a:r>
            <a:r>
              <a:rPr lang="en-US" sz="2600" baseline="30000" smtClean="0">
                <a:cs typeface="Arial" charset="0"/>
              </a:rPr>
              <a:t>®</a:t>
            </a:r>
            <a:r>
              <a:rPr lang="en-US" sz="2600" smtClean="0">
                <a:cs typeface="Arial" charset="0"/>
              </a:rPr>
              <a:t> Business</a:t>
            </a:r>
            <a:r>
              <a:rPr lang="en-US" sz="2600" smtClean="0"/>
              <a:t>: What’s Been Accomplished</a:t>
            </a:r>
          </a:p>
        </p:txBody>
      </p:sp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457200" y="14478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cs typeface="ＭＳ Ｐゴシック"/>
              </a:rPr>
              <a:t>In the first two years of the business program: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200">
              <a:solidFill>
                <a:srgbClr val="000000"/>
              </a:solidFill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cs typeface="ＭＳ Ｐゴシック"/>
              </a:rPr>
              <a:t>Reduced 108,911 metric tons of carbon emission – equivalent to emission from 21,695 cars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200">
              <a:solidFill>
                <a:srgbClr val="000000"/>
              </a:solidFill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cs typeface="ＭＳ Ｐゴシック"/>
              </a:rPr>
              <a:t>Achieved at least 138,000,000 kWh in energy savings – enough energy to power 12,602 homes for a year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200">
              <a:solidFill>
                <a:srgbClr val="000000"/>
              </a:solidFill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cs typeface="ＭＳ Ｐゴシック"/>
              </a:rPr>
              <a:t>Saved business customers </a:t>
            </a:r>
            <a:r>
              <a:rPr lang="en-US" sz="2200" b="1">
                <a:solidFill>
                  <a:srgbClr val="000000"/>
                </a:solidFill>
                <a:cs typeface="ＭＳ Ｐゴシック"/>
              </a:rPr>
              <a:t>$17M annually</a:t>
            </a:r>
            <a:r>
              <a:rPr lang="en-US" sz="2200">
                <a:solidFill>
                  <a:srgbClr val="000000"/>
                </a:solidFill>
                <a:cs typeface="ＭＳ Ｐゴシック"/>
              </a:rPr>
              <a:t> in electric energy costs</a:t>
            </a:r>
            <a:endParaRPr lang="en-US" sz="2000">
              <a:solidFill>
                <a:srgbClr val="000000"/>
              </a:solidFill>
              <a:cs typeface="ＭＳ Ｐゴシック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3" descr="AO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Text Box 5"/>
          <p:cNvSpPr txBox="1">
            <a:spLocks noChangeArrowheads="1"/>
          </p:cNvSpPr>
          <p:nvPr/>
        </p:nvSpPr>
        <p:spPr bwMode="auto">
          <a:xfrm>
            <a:off x="3962400" y="2438400"/>
            <a:ext cx="495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008000"/>
                </a:solidFill>
                <a:cs typeface="ＭＳ Ｐゴシック"/>
              </a:rPr>
              <a:t>Program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Act On Energy</a:t>
            </a:r>
            <a:r>
              <a:rPr lang="en-US" sz="2600" baseline="30000" smtClean="0">
                <a:cs typeface="Arial" charset="0"/>
              </a:rPr>
              <a:t>®</a:t>
            </a:r>
            <a:r>
              <a:rPr lang="en-US" sz="2600" smtClean="0">
                <a:cs typeface="Arial" charset="0"/>
              </a:rPr>
              <a:t> Business</a:t>
            </a:r>
            <a:endParaRPr lang="en-US" sz="2600" smtClean="0"/>
          </a:p>
        </p:txBody>
      </p:sp>
      <p:sp>
        <p:nvSpPr>
          <p:cNvPr id="109570" name="Rectangle 6"/>
          <p:cNvSpPr>
            <a:spLocks noChangeArrowheads="1"/>
          </p:cNvSpPr>
          <p:nvPr/>
        </p:nvSpPr>
        <p:spPr bwMode="auto">
          <a:xfrm>
            <a:off x="457200" y="14478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cs typeface="ＭＳ Ｐゴシック"/>
              </a:rPr>
              <a:t>Each facility is unique and energy use varies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2200">
              <a:solidFill>
                <a:srgbClr val="000000"/>
              </a:solidFill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cs typeface="ＭＳ Ｐゴシック"/>
              </a:rPr>
              <a:t>The EPA estimates about 30% of energy usage in facilities is inefficient or unnecessary 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200">
              <a:solidFill>
                <a:srgbClr val="000000"/>
              </a:solidFill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cs typeface="ＭＳ Ｐゴシック"/>
              </a:rPr>
              <a:t>Inefficient or unnecessary energy usage is an even greater concern in facilities having longer operating hours (24 x7).  These facilities also have a greater potential for energy savings</a:t>
            </a:r>
            <a:endParaRPr lang="en-US" sz="2000">
              <a:solidFill>
                <a:srgbClr val="000000"/>
              </a:solidFill>
              <a:cs typeface="ＭＳ Ｐゴシック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Best Practices: Lighting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5715000" cy="4114800"/>
          </a:xfrm>
        </p:spPr>
        <p:txBody>
          <a:bodyPr/>
          <a:lstStyle/>
          <a:p>
            <a:pPr eaLnBrk="1" hangingPunct="1"/>
            <a:r>
              <a:rPr lang="en-US" smtClean="0"/>
              <a:t>Numerous opportunities in your facility</a:t>
            </a:r>
          </a:p>
          <a:p>
            <a:pPr lvl="1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r>
              <a:rPr lang="en-US" sz="1800" smtClean="0"/>
              <a:t>High-performance or low-wattage lamps in </a:t>
            </a:r>
            <a:r>
              <a:rPr lang="en-US" sz="1800" i="1" smtClean="0"/>
              <a:t>warehouse, aisles, canopy</a:t>
            </a:r>
          </a:p>
          <a:p>
            <a:pPr lvl="2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r>
              <a:rPr lang="en-US" sz="1800" smtClean="0"/>
              <a:t>T8</a:t>
            </a:r>
          </a:p>
          <a:p>
            <a:pPr lvl="2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r>
              <a:rPr lang="en-US" sz="1800" smtClean="0"/>
              <a:t>T5</a:t>
            </a:r>
            <a:r>
              <a:rPr lang="en-US" sz="1600" smtClean="0"/>
              <a:t>	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Switching from 4 lamp T12 with magnetic ballast to high-performance/low-wattage lamps will </a:t>
            </a:r>
            <a:r>
              <a:rPr lang="en-US" b="1" smtClean="0"/>
              <a:t>save about 33% </a:t>
            </a:r>
            <a:r>
              <a:rPr lang="en-US" smtClean="0"/>
              <a:t>in energy cost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Base incentive ranges from $3 to $5 per lamp per fixture</a:t>
            </a:r>
          </a:p>
          <a:p>
            <a:pPr eaLnBrk="1" hangingPunct="1">
              <a:buClr>
                <a:srgbClr val="008000"/>
              </a:buClr>
              <a:buSzPct val="50000"/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10595" name="Picture 5" descr="TL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581400"/>
            <a:ext cx="225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7" descr="44395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1219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Best Practices: Lighting T12 Phase-Out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05800" cy="4114800"/>
          </a:xfrm>
        </p:spPr>
        <p:txBody>
          <a:bodyPr/>
          <a:lstStyle/>
          <a:p>
            <a:pPr eaLnBrk="1" hangingPunct="1"/>
            <a:r>
              <a:rPr lang="en-US" smtClean="0"/>
              <a:t>2007 Energy Independence &amp; Securitization Act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Increased the standards for T12 lighting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Most current T12 lamps will no longer be manufactured after </a:t>
            </a:r>
            <a:r>
              <a:rPr lang="en-US" sz="1800" b="1" smtClean="0"/>
              <a:t>July 2012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T8 lamps will become the new standard for linear fluorescent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Act On Energy cannot incentivize “standard practice”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T12 is standard practice now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T8 will be standard practice in 2012</a:t>
            </a:r>
            <a:endParaRPr lang="en-US" smtClean="0"/>
          </a:p>
          <a:p>
            <a:pPr eaLnBrk="1" hangingPunct="1">
              <a:buClr>
                <a:srgbClr val="008000"/>
              </a:buClr>
              <a:buSzPct val="75000"/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Help educate the public on upcoming changes in the marketplace</a:t>
            </a:r>
          </a:p>
          <a:p>
            <a:pPr eaLnBrk="1" hangingPunct="1">
              <a:buClr>
                <a:srgbClr val="008000"/>
              </a:buClr>
              <a:buSzPct val="75000"/>
            </a:pPr>
            <a:endParaRPr lang="en-US" smtClean="0"/>
          </a:p>
          <a:p>
            <a:pPr eaLnBrk="1" hangingPunct="1">
              <a:buClr>
                <a:srgbClr val="008000"/>
              </a:buClr>
              <a:buSzPct val="75000"/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Best Practices: Lighting T12 Phase-Out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05800" cy="4114800"/>
          </a:xfrm>
        </p:spPr>
        <p:txBody>
          <a:bodyPr/>
          <a:lstStyle/>
          <a:p>
            <a:pPr eaLnBrk="1" hangingPunct="1"/>
            <a:r>
              <a:rPr lang="en-US" smtClean="0"/>
              <a:t>Act On Energy is currently offering a </a:t>
            </a:r>
            <a:r>
              <a:rPr lang="en-US" u="sng" smtClean="0"/>
              <a:t>10% bonus </a:t>
            </a:r>
            <a:r>
              <a:rPr lang="en-US" smtClean="0"/>
              <a:t>on top of current T12 retrofit incentive amounts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b="1" u="sng" smtClean="0"/>
              <a:t>Now</a:t>
            </a:r>
            <a:r>
              <a:rPr lang="en-US" sz="1800" b="1" smtClean="0"/>
              <a:t> is the best incentive Act On Energy will ever offer for these measures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The 10% bonus will be offered for a limited time and then the bonus will drop to 5%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The bonus amount will continue to decrease and ultimately the incentive will decrease also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Customers &amp; allies can be sure when they submit an application for T12 retrofit they will receive the best possible incentive for their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Better payback on efficiency with continuous operation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smtClean="0">
                <a:latin typeface="Arial" charset="0"/>
                <a:cs typeface="Arial" charset="0"/>
              </a:rPr>
              <a:t> Single shift</a:t>
            </a:r>
          </a:p>
          <a:p>
            <a:pPr lvl="2"/>
            <a:r>
              <a:rPr lang="en-US" sz="2200" smtClean="0">
                <a:latin typeface="Arial" charset="0"/>
                <a:cs typeface="Arial" charset="0"/>
              </a:rPr>
              <a:t>(8 hours per[/] day) (5 days/week) (52 weeks/year)</a:t>
            </a:r>
            <a:br>
              <a:rPr lang="en-US" sz="2200" smtClean="0">
                <a:latin typeface="Arial" charset="0"/>
                <a:cs typeface="Arial" charset="0"/>
              </a:rPr>
            </a:br>
            <a:r>
              <a:rPr lang="en-US" sz="2200" smtClean="0">
                <a:latin typeface="Arial" charset="0"/>
                <a:cs typeface="Arial" charset="0"/>
              </a:rPr>
              <a:t> = 2,080 hours/year </a:t>
            </a:r>
          </a:p>
          <a:p>
            <a:pPr lvl="1"/>
            <a:r>
              <a:rPr lang="en-US" sz="2400" smtClean="0">
                <a:latin typeface="Arial" charset="0"/>
                <a:cs typeface="Arial" charset="0"/>
              </a:rPr>
              <a:t> Continuous</a:t>
            </a:r>
          </a:p>
          <a:p>
            <a:pPr lvl="2"/>
            <a:r>
              <a:rPr lang="en-US" sz="2200" smtClean="0">
                <a:latin typeface="Arial" charset="0"/>
                <a:cs typeface="Arial" charset="0"/>
              </a:rPr>
              <a:t>(24 hours/day) (365 days/year) = 8,760 hours/year</a:t>
            </a:r>
          </a:p>
          <a:p>
            <a:pPr lvl="2"/>
            <a:r>
              <a:rPr lang="en-US" sz="2200" smtClean="0">
                <a:latin typeface="Arial" charset="0"/>
                <a:cs typeface="Arial" charset="0"/>
              </a:rPr>
              <a:t>8,760 hours/year / 2,080 hours/year = </a:t>
            </a:r>
            <a:r>
              <a:rPr lang="en-US" sz="2200" u="sng" smtClean="0">
                <a:latin typeface="Arial" charset="0"/>
                <a:cs typeface="Arial" charset="0"/>
              </a:rPr>
              <a:t>4.2 times longer</a:t>
            </a:r>
            <a:endParaRPr lang="en-US" sz="2200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Best Practices: Lighting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7467600" cy="4419600"/>
          </a:xfrm>
        </p:spPr>
        <p:txBody>
          <a:bodyPr/>
          <a:lstStyle/>
          <a:p>
            <a:pPr eaLnBrk="1" hangingPunct="1"/>
            <a:endParaRPr lang="en-US" sz="800" smtClean="0"/>
          </a:p>
          <a:p>
            <a:pPr eaLnBrk="1" hangingPunct="1"/>
            <a:r>
              <a:rPr lang="en-US" sz="1800" smtClean="0"/>
              <a:t>High bay fixture replacement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1800" b="1" smtClean="0"/>
              <a:t>Metal halide </a:t>
            </a:r>
            <a:r>
              <a:rPr lang="en-US" sz="1800" smtClean="0"/>
              <a:t>lights typically use 450 or 1,100 watts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Quality of light decreases over time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1800" smtClean="0"/>
              <a:t>Can replace with a 6 lamp T5 fixture - reduces energy consumption to around 300 watts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1800" smtClean="0"/>
              <a:t>Maintains quality of light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1800" i="1" smtClean="0"/>
              <a:t>Newer lamps have longer rated life and better light output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1800" b="1" smtClean="0"/>
              <a:t>$0.25 per watt reduced base incentive </a:t>
            </a:r>
            <a:r>
              <a:rPr lang="en-US" sz="1800" b="1" u="sng" smtClean="0"/>
              <a:t>plus current BPL91 bonus</a:t>
            </a:r>
          </a:p>
          <a:p>
            <a:pPr eaLnBrk="1" hangingPunct="1">
              <a:buClr>
                <a:srgbClr val="008000"/>
              </a:buClr>
              <a:buSzPct val="50000"/>
              <a:buFont typeface="Wingdings" pitchFamily="2" charset="2"/>
              <a:buNone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Lighting Project – High bay replacement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 cost: $141,120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Amount of annual energy savings: $86,298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Act On Energy incentive amount: </a:t>
            </a:r>
            <a:r>
              <a:rPr lang="en-US" b="1" smtClean="0"/>
              <a:t>$54,978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% of project covered by incentive: 39%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 payback: 1.64 years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Completed additional six locations following initial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u="sng" smtClean="0"/>
              <a:t>Does not include current BPL91 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Best Practices: Lighting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5715000" cy="4419600"/>
          </a:xfrm>
        </p:spPr>
        <p:txBody>
          <a:bodyPr/>
          <a:lstStyle/>
          <a:p>
            <a:pPr eaLnBrk="1" hangingPunct="1"/>
            <a:r>
              <a:rPr lang="en-US" b="1" smtClean="0"/>
              <a:t>Occupancy sensors </a:t>
            </a:r>
            <a:r>
              <a:rPr lang="en-US" smtClean="0"/>
              <a:t>for your warehouse or isles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Turns off lights when room is unoccupied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Turns lights on when an employee walks </a:t>
            </a:r>
            <a:br>
              <a:rPr lang="en-US" sz="1800" smtClean="0"/>
            </a:br>
            <a:r>
              <a:rPr lang="en-US" sz="1800" smtClean="0"/>
              <a:t>into area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Incentive of </a:t>
            </a:r>
            <a:r>
              <a:rPr lang="en-US" sz="1800" b="1" smtClean="0"/>
              <a:t>$15 per control</a:t>
            </a:r>
          </a:p>
          <a:p>
            <a:pPr eaLnBrk="1" hangingPunct="1"/>
            <a:r>
              <a:rPr lang="en-US" b="1" smtClean="0"/>
              <a:t>LED exit signs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Older exit signs typically use $65 per year </a:t>
            </a:r>
            <a:br>
              <a:rPr lang="en-US" sz="1800" smtClean="0"/>
            </a:br>
            <a:r>
              <a:rPr lang="en-US" sz="1800" smtClean="0"/>
              <a:t>per sign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LED exit signs use $3 per year per sign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Typically cost $35 to purchase</a:t>
            </a:r>
          </a:p>
          <a:p>
            <a:pPr lvl="1" eaLnBrk="1" hangingPunct="1"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Incentive of </a:t>
            </a:r>
            <a:r>
              <a:rPr lang="en-US" sz="1800" b="1" smtClean="0"/>
              <a:t>$20 per exit sign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Clr>
                <a:srgbClr val="008000"/>
              </a:buClr>
              <a:buSzPct val="50000"/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18787" name="Picture 4" descr="1180x1_tcp_photo_for_efi_c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81400"/>
            <a:ext cx="19065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4263" y="914400"/>
            <a:ext cx="2236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Best Practices: VFDs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5715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Motors are typically on or off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Turning motors on and off frequently to meet capacity creates significant wear &amp; tear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VFDs adjust the power supply to the motor to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meet demand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Savings vary by size of motor and peak times, but VFDs typically provide significant energy savings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$75 </a:t>
            </a:r>
            <a:r>
              <a:rPr lang="en-US" sz="1800" smtClean="0"/>
              <a:t>per hp controlled incentive from Act On Energy</a:t>
            </a:r>
            <a:endParaRPr lang="en-US" sz="1800" b="1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Percent of project that Act On Energy will pay with special VFD incentive increased to 75%</a:t>
            </a:r>
            <a:endParaRPr lang="en-US" sz="1800" b="1" smtClean="0"/>
          </a:p>
        </p:txBody>
      </p:sp>
      <p:pic>
        <p:nvPicPr>
          <p:cNvPr id="120835" name="Picture 7" descr="v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838200"/>
            <a:ext cx="26670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- Pump Motor/</a:t>
            </a:r>
            <a:r>
              <a:rPr lang="en-US" u="sng" smtClean="0"/>
              <a:t>VFD</a:t>
            </a:r>
            <a:r>
              <a:rPr lang="en-US" smtClean="0"/>
              <a:t> Project  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200 HP VFD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 cost: $28,812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Amount of annual energy savings: </a:t>
            </a:r>
            <a:r>
              <a:rPr lang="en-US" b="1" smtClean="0"/>
              <a:t>$105,853</a:t>
            </a:r>
            <a:endParaRPr lang="en-US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Act On Energy incentive amount: $15,000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% of project cost covered by incentive: 52%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 payback: 0.24 years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Best Practices: Compressed Air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153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Production of compressed air typically accounts for 10-30% of total energy consumed in plants 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Average industrial cost for compressed air production: 15-30 cents per 1,000 cubic feet of compressed air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Efficiency of some compressed air systems can be as low as 10-15% 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System leaks can waste as much as 20 to 30% of the compressed air output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Leaks also cause: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600" smtClean="0"/>
              <a:t>Fluctuating system pressure, which can cause air tools and other air-operated equipment to function less efficiently, possibly affecting production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600" smtClean="0"/>
              <a:t>Excess compressor capacity, resulting in higher than necessary costs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600" smtClean="0"/>
              <a:t>Decreased service life and increased maintenance of supply equipment (including the compressor package) due to unnecessary cycling and increased run time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smtClean="0"/>
              <a:t>www.oit.doe.gov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Best Practices: Compressed Air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6934200" cy="4419600"/>
          </a:xfrm>
        </p:spPr>
        <p:txBody>
          <a:bodyPr/>
          <a:lstStyle/>
          <a:p>
            <a:pPr eaLnBrk="1" hangingPunct="1"/>
            <a:r>
              <a:rPr lang="en-US" smtClean="0"/>
              <a:t>Retro Commissioning </a:t>
            </a:r>
          </a:p>
          <a:p>
            <a:pPr lvl="1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r>
              <a:rPr lang="en-US" smtClean="0"/>
              <a:t>Leak loss reduction </a:t>
            </a:r>
          </a:p>
          <a:p>
            <a:pPr lvl="1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r>
              <a:rPr lang="en-US" smtClean="0"/>
              <a:t>Adjustment of an existing flow controller </a:t>
            </a:r>
            <a:br>
              <a:rPr lang="en-US" smtClean="0"/>
            </a:br>
            <a:r>
              <a:rPr lang="en-US" smtClean="0"/>
              <a:t>or sequencer to match plant operations</a:t>
            </a:r>
          </a:p>
          <a:p>
            <a:pPr lvl="1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r>
              <a:rPr lang="en-US" smtClean="0"/>
              <a:t>Correction of inappropriate uses of </a:t>
            </a:r>
            <a:br>
              <a:rPr lang="en-US" smtClean="0"/>
            </a:br>
            <a:r>
              <a:rPr lang="en-US" smtClean="0"/>
              <a:t>compressed air such as open blowing</a:t>
            </a:r>
          </a:p>
          <a:p>
            <a:pPr eaLnBrk="1" hangingPunct="1">
              <a:buClr>
                <a:srgbClr val="008000"/>
              </a:buClr>
              <a:buSzPct val="50000"/>
            </a:pPr>
            <a:endParaRPr lang="en-US" smtClean="0"/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Pays for 50% to 80% of the survey cost</a:t>
            </a:r>
          </a:p>
          <a:p>
            <a:pPr lvl="1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endParaRPr lang="en-US" smtClean="0"/>
          </a:p>
          <a:p>
            <a:pPr eaLnBrk="1" hangingPunct="1"/>
            <a:r>
              <a:rPr lang="en-US" smtClean="0"/>
              <a:t>Low cost, no cost fixes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Must be a facility over 100,000 sq ft</a:t>
            </a:r>
          </a:p>
          <a:p>
            <a:pPr lvl="1" eaLnBrk="1" hangingPunct="1">
              <a:buClr>
                <a:srgbClr val="008000"/>
              </a:buClr>
              <a:buSzPct val="50000"/>
              <a:buFont typeface="Wingdings" pitchFamily="2" charset="2"/>
              <a:buChar char="§"/>
            </a:pPr>
            <a:endParaRPr lang="en-US" smtClean="0"/>
          </a:p>
        </p:txBody>
      </p:sp>
      <p:pic>
        <p:nvPicPr>
          <p:cNvPr id="126979" name="Picture 4" descr="Warehouse%20interior%20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050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Compressor System Upgrade Project 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 cost: $200,000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kWh Savings: 1,794,924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Amount of annual energy savings: $98,721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Act On Energy incentive amount: $100,000 (maxed)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% of project covered by incentive:  50%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 payback: 1.11 years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200" smtClean="0"/>
              <a:t>Best Practices: Custom </a:t>
            </a: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/>
        </p:nvGraphicFramePr>
        <p:xfrm>
          <a:off x="503238" y="990600"/>
          <a:ext cx="7878762" cy="2508250"/>
        </p:xfrm>
        <a:graphic>
          <a:graphicData uri="http://schemas.openxmlformats.org/drawingml/2006/table">
            <a:tbl>
              <a:tblPr/>
              <a:tblGrid>
                <a:gridCol w="3224212"/>
                <a:gridCol w="4654550"/>
              </a:tblGrid>
              <a:tr h="4730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84" charset="-128"/>
                          <a:cs typeface="Times New Roman" pitchFamily="18" charset="0"/>
                        </a:rPr>
                        <a:t>Custom Incentives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A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Energy Savings Incentive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Lighting                   $0.05/kWh    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All other measures $0.07/kWh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Minimum Payback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     1.0 years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Maximum Payback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      7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66" name="Rectangle 19"/>
          <p:cNvSpPr>
            <a:spLocks noChangeArrowheads="1"/>
          </p:cNvSpPr>
          <p:nvPr/>
        </p:nvSpPr>
        <p:spPr bwMode="auto">
          <a:xfrm>
            <a:off x="533400" y="3594100"/>
            <a:ext cx="80010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ＭＳ Ｐゴシック"/>
              </a:rPr>
              <a:t> </a:t>
            </a:r>
            <a:r>
              <a:rPr lang="en-US" sz="1600" b="1">
                <a:solidFill>
                  <a:srgbClr val="000000"/>
                </a:solidFill>
                <a:cs typeface="ＭＳ Ｐゴシック"/>
              </a:rPr>
              <a:t>Cap of $600,000 per facility per year (Standard &amp; Custom)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000000"/>
                </a:solidFill>
                <a:cs typeface="ＭＳ Ｐゴシック"/>
              </a:rPr>
              <a:t> Incentives paid at 50% after facility receives $200,000 in PY3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000000"/>
                </a:solidFill>
                <a:cs typeface="ＭＳ Ｐゴシック"/>
              </a:rPr>
              <a:t> Incremental cost must fall in the range of 10% to 50%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000000"/>
                </a:solidFill>
                <a:cs typeface="ＭＳ Ｐゴシック"/>
              </a:rPr>
              <a:t> </a:t>
            </a:r>
            <a:r>
              <a:rPr lang="en-US" sz="1600" b="1">
                <a:solidFill>
                  <a:srgbClr val="000000"/>
                </a:solidFill>
                <a:cs typeface="ＭＳ Ｐゴシック"/>
              </a:rPr>
              <a:t>Pre-approval required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000000"/>
                </a:solidFill>
                <a:cs typeface="ＭＳ Ｐゴシック"/>
              </a:rPr>
              <a:t> Incentives &gt;$25K require Large Incentive Request Form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000000"/>
                </a:solidFill>
                <a:cs typeface="ＭＳ Ｐゴシック"/>
              </a:rPr>
              <a:t> Standard Lighting, HVAC, Motors and Refrigeration measures must apply through their respective programs </a:t>
            </a:r>
          </a:p>
          <a:p>
            <a:r>
              <a:rPr lang="en-US" sz="1600">
                <a:solidFill>
                  <a:srgbClr val="000000"/>
                </a:solidFill>
                <a:cs typeface="ＭＳ Ｐゴシック"/>
              </a:rPr>
              <a:t> </a:t>
            </a:r>
            <a:br>
              <a:rPr lang="en-US" sz="1600">
                <a:solidFill>
                  <a:srgbClr val="000000"/>
                </a:solidFill>
                <a:cs typeface="ＭＳ Ｐゴシック"/>
              </a:rPr>
            </a:br>
            <a:endParaRPr lang="en-US" sz="1600">
              <a:solidFill>
                <a:srgbClr val="000000"/>
              </a:solidFill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3" descr="AO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ext Box 5"/>
          <p:cNvSpPr txBox="1">
            <a:spLocks noChangeArrowheads="1"/>
          </p:cNvSpPr>
          <p:nvPr/>
        </p:nvSpPr>
        <p:spPr bwMode="auto">
          <a:xfrm>
            <a:off x="4038600" y="2438400"/>
            <a:ext cx="495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008000"/>
                </a:solidFill>
                <a:cs typeface="ＭＳ Ｐゴシック"/>
              </a:rPr>
              <a:t>Current Bonus Offerings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State of Wisconsin Wastewater Treatment Facility Sizes</a:t>
            </a:r>
          </a:p>
        </p:txBody>
      </p:sp>
      <p:pic>
        <p:nvPicPr>
          <p:cNvPr id="6144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95400"/>
            <a:ext cx="8167688" cy="3733800"/>
          </a:xfr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61443" name="Content Placeholder 2"/>
          <p:cNvSpPr txBox="1">
            <a:spLocks/>
          </p:cNvSpPr>
          <p:nvPr/>
        </p:nvSpPr>
        <p:spPr bwMode="auto">
          <a:xfrm>
            <a:off x="457200" y="5334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400">
                <a:cs typeface="Arial" charset="0"/>
              </a:rPr>
              <a:t>Over 80% of facilities are under 1 MGD (very representative of most states)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81000" y="141288"/>
          <a:ext cx="8458200" cy="6488112"/>
        </p:xfrm>
        <a:graphic>
          <a:graphicData uri="http://schemas.openxmlformats.org/presentationml/2006/ole">
            <p:oleObj spid="_x0000_s6146" name="Document" r:id="rId3" imgW="9148891" imgH="701616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Sweet Deal 15% Bonus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49375"/>
            <a:ext cx="8229600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4095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Went into effect on February 14</a:t>
            </a:r>
            <a:r>
              <a:rPr lang="en-US" sz="2000" baseline="30000" dirty="0">
                <a:solidFill>
                  <a:srgbClr val="000000"/>
                </a:solidFill>
              </a:rPr>
              <a:t>th</a:t>
            </a:r>
          </a:p>
          <a:p>
            <a:pPr marL="53975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463550" indent="-4095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T12 measures not applicable/cannot combine with other bonuses</a:t>
            </a:r>
          </a:p>
          <a:p>
            <a:pPr marL="53975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463550" indent="-4095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Application must be submitted by March 31</a:t>
            </a:r>
            <a:r>
              <a:rPr lang="en-US" sz="2000" baseline="30000" dirty="0">
                <a:solidFill>
                  <a:srgbClr val="000000"/>
                </a:solidFill>
              </a:rPr>
              <a:t>st</a:t>
            </a:r>
          </a:p>
          <a:p>
            <a:pPr marL="53975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463550" indent="-4095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Project must be completed by May 31</a:t>
            </a:r>
            <a:r>
              <a:rPr lang="en-US" sz="2000" baseline="30000" dirty="0">
                <a:solidFill>
                  <a:srgbClr val="000000"/>
                </a:solidFill>
              </a:rPr>
              <a:t>st</a:t>
            </a:r>
          </a:p>
          <a:p>
            <a:pPr marL="53975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463550" indent="-4095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Final paperwork must be submitted by June 30</a:t>
            </a:r>
            <a:r>
              <a:rPr lang="en-US" sz="2000" baseline="30000" dirty="0">
                <a:solidFill>
                  <a:srgbClr val="000000"/>
                </a:solidFill>
              </a:rPr>
              <a:t>th</a:t>
            </a:r>
            <a:endParaRPr lang="en-US" sz="2000" dirty="0">
              <a:solidFill>
                <a:srgbClr val="000000"/>
              </a:solidFill>
            </a:endParaRPr>
          </a:p>
          <a:p>
            <a:pPr lvl="2" indent="457200" eaLnBrk="0" hangingPunct="0"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indent="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1" indent="457200" eaLnBrk="0" hangingPunct="0">
              <a:spcBef>
                <a:spcPct val="20000"/>
              </a:spcBef>
              <a:buFontTx/>
              <a:buChar char="-"/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indent="457200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indent="457200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lvl="1" indent="457200" eaLnBrk="0" hangingPunct="0">
              <a:spcBef>
                <a:spcPct val="20000"/>
              </a:spcBef>
              <a:buFontTx/>
              <a:buChar char="-"/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 Industrial/Commercial VFD – Sweetest Deal of All!!</a:t>
            </a:r>
          </a:p>
        </p:txBody>
      </p:sp>
      <p:sp>
        <p:nvSpPr>
          <p:cNvPr id="135170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ＭＳ Ｐゴシック"/>
              </a:rPr>
              <a:t>Original VFD incentive was $40 per controlled HP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ＭＳ Ｐゴシック"/>
              </a:rPr>
              <a:t>Temporary bonus added in PY2 increased VFD incentive to $75 per controlled HP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ＭＳ Ｐゴシック"/>
              </a:rPr>
              <a:t>Eventually adopted $75 per controlled HP as normal VFD incentive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ＭＳ Ｐゴシック"/>
              </a:rPr>
              <a:t>Sweet Deal limited-time bonus increases VFD incentive to </a:t>
            </a:r>
            <a:r>
              <a:rPr lang="en-US" sz="2000" u="sng">
                <a:solidFill>
                  <a:srgbClr val="000000"/>
                </a:solidFill>
                <a:cs typeface="ＭＳ Ｐゴシック"/>
              </a:rPr>
              <a:t>$86.25 per controlled HP!!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ＭＳ Ｐゴシック"/>
              </a:rPr>
              <a:t>The percent of the project cost Act On Energy will cover has also increased to </a:t>
            </a:r>
            <a:r>
              <a:rPr lang="en-US" sz="2000" u="sng">
                <a:solidFill>
                  <a:srgbClr val="000000"/>
                </a:solidFill>
                <a:cs typeface="ＭＳ Ｐゴシック"/>
              </a:rPr>
              <a:t>75%</a:t>
            </a:r>
            <a:r>
              <a:rPr lang="en-US" sz="2000">
                <a:solidFill>
                  <a:srgbClr val="000000"/>
                </a:solidFill>
                <a:cs typeface="ＭＳ Ｐゴシック"/>
              </a:rPr>
              <a:t>. These increases allow for a quicker customer payback on their project. 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ＭＳ Ｐゴシック"/>
              </a:rPr>
              <a:t>Act On Energy recently incentivized a project for 7 VFDs on large equipment at a manufacturing facility.  Because of this project, that company received over </a:t>
            </a:r>
            <a:r>
              <a:rPr lang="en-US" sz="2000" u="sng">
                <a:solidFill>
                  <a:srgbClr val="000000"/>
                </a:solidFill>
                <a:cs typeface="ＭＳ Ｐゴシック"/>
              </a:rPr>
              <a:t>$50,000</a:t>
            </a:r>
            <a:r>
              <a:rPr lang="en-US" sz="2000">
                <a:solidFill>
                  <a:srgbClr val="000000"/>
                </a:solidFill>
                <a:cs typeface="ＭＳ Ｐゴシック"/>
              </a:rPr>
              <a:t> in incentives with a payback of just under </a:t>
            </a:r>
            <a:r>
              <a:rPr lang="en-US" sz="2000" u="sng">
                <a:solidFill>
                  <a:srgbClr val="000000"/>
                </a:solidFill>
                <a:cs typeface="ＭＳ Ｐゴシック"/>
              </a:rPr>
              <a:t>1.4 years</a:t>
            </a:r>
            <a:r>
              <a:rPr lang="en-US" sz="2000">
                <a:solidFill>
                  <a:srgbClr val="000000"/>
                </a:solidFill>
                <a:cs typeface="ＭＳ Ｐゴシック"/>
              </a:rPr>
              <a:t> and will save almost </a:t>
            </a:r>
            <a:r>
              <a:rPr lang="en-US" sz="2000" u="sng">
                <a:solidFill>
                  <a:srgbClr val="000000"/>
                </a:solidFill>
                <a:cs typeface="ＭＳ Ｐゴシック"/>
              </a:rPr>
              <a:t>$81,000</a:t>
            </a:r>
            <a:r>
              <a:rPr lang="en-US" sz="2000">
                <a:solidFill>
                  <a:srgbClr val="000000"/>
                </a:solidFill>
                <a:cs typeface="ＭＳ Ｐゴシック"/>
              </a:rPr>
              <a:t> dollars in annual energy costs.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3" descr="AO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Text Box 5"/>
          <p:cNvSpPr txBox="1">
            <a:spLocks noChangeArrowheads="1"/>
          </p:cNvSpPr>
          <p:nvPr/>
        </p:nvSpPr>
        <p:spPr bwMode="auto">
          <a:xfrm>
            <a:off x="4038600" y="2438400"/>
            <a:ext cx="495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008000"/>
                </a:solidFill>
                <a:cs typeface="ＭＳ Ｐゴシック"/>
              </a:rPr>
              <a:t>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Getting Started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Identify opportunities in your facility 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Lighting/Energy audit or compressed air audit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Contact a Registered Program Ally or contractor for assistance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75000"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Complete &amp; submit an AOE application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We will notify you when project is pre-approved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DON’T make financial commitments before pre-approval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Note: </a:t>
            </a:r>
            <a:r>
              <a:rPr lang="en-US" sz="1800" u="sng" smtClean="0"/>
              <a:t>Standard projects</a:t>
            </a:r>
            <a:r>
              <a:rPr lang="en-US" sz="1800" smtClean="0"/>
              <a:t> &lt;$5K incentive do not require pre-approval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When Project is complete submit</a:t>
            </a:r>
            <a:r>
              <a:rPr lang="en-US" sz="1800" smtClean="0"/>
              <a:t>	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Final application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Pre-approval letter</a:t>
            </a:r>
          </a:p>
          <a:p>
            <a:pPr lvl="1" eaLnBrk="1" hangingPunct="1">
              <a:lnSpc>
                <a:spcPct val="80000"/>
              </a:lnSpc>
              <a:buClr>
                <a:srgbClr val="008000"/>
              </a:buClr>
              <a:buSzPct val="75000"/>
              <a:buFont typeface="Wingdings" pitchFamily="2" charset="2"/>
              <a:buChar char="§"/>
            </a:pPr>
            <a:r>
              <a:rPr lang="en-US" sz="1800" smtClean="0"/>
              <a:t>Invoices of purchased equipment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Receive check in 6 to 8 weeks after approved for final payment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3" descr="AO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Text Box 5"/>
          <p:cNvSpPr txBox="1">
            <a:spLocks noChangeArrowheads="1"/>
          </p:cNvSpPr>
          <p:nvPr/>
        </p:nvSpPr>
        <p:spPr bwMode="auto">
          <a:xfrm>
            <a:off x="4038600" y="2438400"/>
            <a:ext cx="495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008000"/>
                </a:solidFill>
                <a:cs typeface="ＭＳ Ｐゴシック"/>
              </a:rPr>
              <a:t>Resources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AOE Program Resources 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077200" cy="4419600"/>
          </a:xfrm>
        </p:spPr>
        <p:txBody>
          <a:bodyPr/>
          <a:lstStyle/>
          <a:p>
            <a:pPr eaLnBrk="1" hangingPunct="1"/>
            <a:r>
              <a:rPr lang="en-US" smtClean="0"/>
              <a:t>Act on Energy website: </a:t>
            </a:r>
          </a:p>
          <a:p>
            <a:pPr lvl="1" eaLnBrk="1" hangingPunct="1"/>
            <a:r>
              <a:rPr lang="en-US" sz="1600" u="sng" smtClean="0">
                <a:solidFill>
                  <a:srgbClr val="0070C0"/>
                </a:solidFill>
              </a:rPr>
              <a:t>http://www.actonenergy.com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Program Manager</a:t>
            </a:r>
            <a:endParaRPr lang="en-US" sz="3200" smtClean="0"/>
          </a:p>
          <a:p>
            <a:pPr marL="742950" lvl="2" indent="-342900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mtClean="0"/>
              <a:t>Lance Escue</a:t>
            </a:r>
            <a:r>
              <a:rPr lang="en-US" b="1" i="1" smtClean="0"/>
              <a:t> </a:t>
            </a:r>
            <a:r>
              <a:rPr lang="en-US" b="1" smtClean="0"/>
              <a:t>(</a:t>
            </a:r>
            <a:r>
              <a:rPr lang="en-US" smtClean="0"/>
              <a:t>Peoria): 309-677-5575</a:t>
            </a:r>
          </a:p>
          <a:p>
            <a:pPr marL="742950" lvl="2" indent="-342900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b="1" i="1" smtClean="0">
                <a:solidFill>
                  <a:srgbClr val="0070C0"/>
                </a:solidFill>
                <a:hlinkClick r:id="rId3"/>
              </a:rPr>
              <a:t>lescue@ameren.com</a:t>
            </a:r>
            <a:endParaRPr lang="en-US" smtClean="0"/>
          </a:p>
          <a:p>
            <a:pPr eaLnBrk="1" hangingPunct="1"/>
            <a:r>
              <a:rPr lang="en-US" smtClean="0"/>
              <a:t>Ameren Illinois Key Account Executives</a:t>
            </a:r>
            <a:endParaRPr lang="en-US" sz="3200" smtClean="0"/>
          </a:p>
          <a:p>
            <a:pPr eaLnBrk="1" hangingPunct="1"/>
            <a:r>
              <a:rPr lang="en-US" smtClean="0"/>
              <a:t>Technical Review Team</a:t>
            </a:r>
          </a:p>
          <a:p>
            <a:pPr eaLnBrk="1" hangingPunct="1"/>
            <a:r>
              <a:rPr lang="en-US" smtClean="0"/>
              <a:t>Act On Energy Call Center (Margie Yankowski) 866-800-0747</a:t>
            </a:r>
          </a:p>
          <a:p>
            <a:pPr eaLnBrk="1" hangingPunct="1">
              <a:buFont typeface="Wingdings" pitchFamily="2" charset="2"/>
              <a:buNone/>
            </a:pPr>
            <a:endParaRPr lang="en-US" sz="3200" smtClean="0"/>
          </a:p>
          <a:p>
            <a:pPr marL="742950" lvl="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3" descr="AO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Text Box 3"/>
          <p:cNvSpPr txBox="1">
            <a:spLocks noChangeArrowheads="1"/>
          </p:cNvSpPr>
          <p:nvPr/>
        </p:nvSpPr>
        <p:spPr bwMode="auto">
          <a:xfrm>
            <a:off x="4038600" y="2286000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8000"/>
                </a:solidFill>
                <a:cs typeface="ＭＳ Ｐゴシック"/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All Facilities Have Savings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mtClean="0">
                <a:latin typeface="Arial" charset="0"/>
                <a:cs typeface="Arial" charset="0"/>
              </a:rPr>
              <a:t>Irrespective of age, all facilities have savings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mtClean="0">
                <a:latin typeface="Arial" charset="0"/>
                <a:cs typeface="Arial" charset="0"/>
              </a:rPr>
              <a:t>All sizes have savings and percent of savings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62467" name="Picture 1028" descr="pl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2971800"/>
            <a:ext cx="4133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029" descr="oshkos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971800"/>
            <a:ext cx="38862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All Facilities Have Savings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458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2057400" y="5791200"/>
            <a:ext cx="5562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MGD = million gallons per day</a:t>
            </a:r>
          </a:p>
          <a:p>
            <a:pPr eaLnBrk="0" hangingPunct="0">
              <a:spcBef>
                <a:spcPct val="50000"/>
              </a:spcBef>
            </a:pPr>
            <a:r>
              <a:rPr lang="en-US" sz="1000"/>
              <a:t>Source: Focus on Energy," Water and Wastewater Energy Best Practice Guidebook”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Energy Baseline</a:t>
            </a:r>
            <a:endParaRPr lang="en-US" dirty="0">
              <a:latin typeface="+mj-lt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800" smtClean="0">
                <a:latin typeface="Arial" charset="0"/>
                <a:cs typeface="Arial" charset="0"/>
              </a:rPr>
              <a:t>Find out where you’re at (baseline)…</a:t>
            </a:r>
          </a:p>
          <a:p>
            <a:pPr>
              <a:buFont typeface="Arial" charset="0"/>
              <a:buNone/>
            </a:pPr>
            <a:endParaRPr lang="en-US" sz="3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3800" smtClean="0">
                <a:latin typeface="Arial" charset="0"/>
                <a:cs typeface="Arial" charset="0"/>
              </a:rPr>
              <a:t>…so you can figure out where you want to go (benchmark).</a:t>
            </a:r>
          </a:p>
          <a:p>
            <a:pPr>
              <a:buFont typeface="Arial" charset="0"/>
              <a:buNone/>
            </a:pPr>
            <a:endParaRPr lang="en-US" sz="3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3800" smtClean="0">
                <a:latin typeface="Arial" charset="0"/>
                <a:cs typeface="Arial" charset="0"/>
              </a:rPr>
              <a:t>You will want to be able to show where you started from.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IC Colors">
      <a:dk1>
        <a:sysClr val="windowText" lastClr="000000"/>
      </a:dk1>
      <a:lt1>
        <a:sysClr val="window" lastClr="FFFFFF"/>
      </a:lt1>
      <a:dk2>
        <a:srgbClr val="006BB5"/>
      </a:dk2>
      <a:lt2>
        <a:srgbClr val="9D9FA2"/>
      </a:lt2>
      <a:accent1>
        <a:srgbClr val="00457C"/>
      </a:accent1>
      <a:accent2>
        <a:srgbClr val="4C721D"/>
      </a:accent2>
      <a:accent3>
        <a:srgbClr val="46166B"/>
      </a:accent3>
      <a:accent4>
        <a:srgbClr val="8B0F04"/>
      </a:accent4>
      <a:accent5>
        <a:srgbClr val="BB813B"/>
      </a:accent5>
      <a:accent6>
        <a:srgbClr val="00BCE4"/>
      </a:accent6>
      <a:hlink>
        <a:srgbClr val="F7931E"/>
      </a:hlink>
      <a:folHlink>
        <a:srgbClr val="EF413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OE_PowerPointTemp">
  <a:themeElements>
    <a:clrScheme name="AOE_PowerPoint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E_PowerPointTem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AOE_PowerPoint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owerPoint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owerPoint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owerPoint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owerPoint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owerPoint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owerPoint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owerPoint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owerPoint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owerPoint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owerPoint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owerPoint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OE_PPT_Template_Update">
  <a:themeElements>
    <a:clrScheme name="AOE_PPT_Template_Upd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E_PPT_Template_Upd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AOE_PPT_Template_Upd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PT_Template_Upd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PT_Template_Upd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PT_Template_Upd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PT_Template_Upd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E_PPT_Template_Upd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PT_Template_Upd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PT_Template_Upd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PT_Template_Upd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PT_Template_Upd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PT_Template_Upd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E_PPT_Template_Upd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2744</Words>
  <Application>Microsoft Office PowerPoint</Application>
  <PresentationFormat>On-screen Show (4:3)</PresentationFormat>
  <Paragraphs>624</Paragraphs>
  <Slides>67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109" baseType="lpstr">
      <vt:lpstr>Arial</vt:lpstr>
      <vt:lpstr>ＭＳ Ｐゴシック</vt:lpstr>
      <vt:lpstr>Wingdings</vt:lpstr>
      <vt:lpstr>Arial Narrow</vt:lpstr>
      <vt:lpstr>Verdana</vt:lpstr>
      <vt:lpstr>Times New Roman</vt:lpstr>
      <vt:lpstr>Trebuchet MS</vt:lpstr>
      <vt:lpstr>Century Gothic</vt:lpstr>
      <vt:lpstr>Courier New</vt:lpstr>
      <vt:lpstr>Office Theme</vt:lpstr>
      <vt:lpstr>Custom Design</vt:lpstr>
      <vt:lpstr>AOE_PowerPointTemp</vt:lpstr>
      <vt:lpstr>1_Custom Design</vt:lpstr>
      <vt:lpstr>AOE_PPT_Template_Update</vt:lpstr>
      <vt:lpstr>Office Theme</vt:lpstr>
      <vt:lpstr>Office Theme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AOE_PowerPointTemp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AOE_PPT_Template_Update</vt:lpstr>
      <vt:lpstr>Chart</vt:lpstr>
      <vt:lpstr>Document</vt:lpstr>
      <vt:lpstr>Energy Efficiency Opportunities in Wastewater</vt:lpstr>
      <vt:lpstr>Presentation Outline</vt:lpstr>
      <vt:lpstr>Economic Benefits of Efficiency</vt:lpstr>
      <vt:lpstr>Energy Awareness</vt:lpstr>
      <vt:lpstr>Better payback on efficiency with continuous operation</vt:lpstr>
      <vt:lpstr>State of Wisconsin Wastewater Treatment Facility Sizes</vt:lpstr>
      <vt:lpstr>All Facilities Have Savings</vt:lpstr>
      <vt:lpstr>All Facilities Have Savings</vt:lpstr>
      <vt:lpstr>Energy Baseline</vt:lpstr>
      <vt:lpstr>EPA Guidebook</vt:lpstr>
      <vt:lpstr>Data to Gather</vt:lpstr>
      <vt:lpstr>Benchmarks to Watch</vt:lpstr>
      <vt:lpstr>Electricity Requirement for Typical Activated Sludge Facilities (Water Environment Federation)</vt:lpstr>
      <vt:lpstr>Water and Wastewater Energy Best Practice Guidebook</vt:lpstr>
      <vt:lpstr>Common Opportunities</vt:lpstr>
      <vt:lpstr>Demand</vt:lpstr>
      <vt:lpstr>Understand Electric Demand</vt:lpstr>
      <vt:lpstr>Understand Electric Demand</vt:lpstr>
      <vt:lpstr>Understand Electric Demand</vt:lpstr>
      <vt:lpstr>Aeration Opportunities</vt:lpstr>
      <vt:lpstr>Aeration Mixing Designed to Code</vt:lpstr>
      <vt:lpstr>Aeration Designed for Maximum Loading</vt:lpstr>
      <vt:lpstr>DO Management</vt:lpstr>
      <vt:lpstr>Slide 24</vt:lpstr>
      <vt:lpstr>Pumps</vt:lpstr>
      <vt:lpstr>Pump Data to Gather</vt:lpstr>
      <vt:lpstr>Slide 27</vt:lpstr>
      <vt:lpstr>Energy Savings Obtained Through Installed Projects</vt:lpstr>
      <vt:lpstr>Energy Savings Obtained Through Installed Projects</vt:lpstr>
      <vt:lpstr>Energy Savings Obtained Through Installed Projects</vt:lpstr>
      <vt:lpstr>Stories</vt:lpstr>
      <vt:lpstr>Stories</vt:lpstr>
      <vt:lpstr>Aerated Lagoons</vt:lpstr>
      <vt:lpstr>Stories</vt:lpstr>
      <vt:lpstr>Installed Projects</vt:lpstr>
      <vt:lpstr>Installed Projects…</vt:lpstr>
      <vt:lpstr>Municipal Wastewater Treatment Facility</vt:lpstr>
      <vt:lpstr>New Facility Planning</vt:lpstr>
      <vt:lpstr>Slide 39</vt:lpstr>
      <vt:lpstr>Slide 40</vt:lpstr>
      <vt:lpstr>Act On Energy® Business: What is Act On Energy?</vt:lpstr>
      <vt:lpstr>Act On Energy® Programs</vt:lpstr>
      <vt:lpstr>Act On Energy® Business: PY3 Electric Goals</vt:lpstr>
      <vt:lpstr>Act On Energy® Business: What’s Been Accomplished</vt:lpstr>
      <vt:lpstr>Slide 45</vt:lpstr>
      <vt:lpstr>Act On Energy® Business</vt:lpstr>
      <vt:lpstr>Best Practices: Lighting</vt:lpstr>
      <vt:lpstr>Best Practices: Lighting T12 Phase-Out</vt:lpstr>
      <vt:lpstr>Best Practices: Lighting T12 Phase-Out</vt:lpstr>
      <vt:lpstr>Best Practices: Lighting</vt:lpstr>
      <vt:lpstr>Sample Lighting Project – High bay replacement</vt:lpstr>
      <vt:lpstr>Best Practices: Lighting</vt:lpstr>
      <vt:lpstr>Best Practices: VFDs</vt:lpstr>
      <vt:lpstr>Sample - Pump Motor/VFD Project  </vt:lpstr>
      <vt:lpstr>Best Practices: Compressed Air</vt:lpstr>
      <vt:lpstr>Best Practices: Compressed Air</vt:lpstr>
      <vt:lpstr>Sample Compressor System Upgrade Project </vt:lpstr>
      <vt:lpstr>Best Practices: Custom </vt:lpstr>
      <vt:lpstr>Slide 59</vt:lpstr>
      <vt:lpstr>Slide 60</vt:lpstr>
      <vt:lpstr>Sweet Deal 15% Bonus</vt:lpstr>
      <vt:lpstr>Large Industrial/Commercial VFD – Sweetest Deal of All!!</vt:lpstr>
      <vt:lpstr>Slide 63</vt:lpstr>
      <vt:lpstr>Getting Started</vt:lpstr>
      <vt:lpstr>Slide 65</vt:lpstr>
      <vt:lpstr>AOE Program Resources </vt:lpstr>
      <vt:lpstr>Slide 67</vt:lpstr>
    </vt:vector>
  </TitlesOfParts>
  <Company>R. W. Beck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E2I_BU_Template2</dc:title>
  <dc:subject>E2I BU Template2 Download for E2I BU MarCom PPT Library.</dc:subject>
  <dc:creator>KNorton</dc:creator>
  <cp:keywords>E2IBU,e2ibu,marcom,toolkit,powerpoint library,templates,ppt</cp:keywords>
  <cp:lastModifiedBy>Wayne Nelson</cp:lastModifiedBy>
  <cp:revision>115</cp:revision>
  <dcterms:created xsi:type="dcterms:W3CDTF">2010-07-06T16:58:08Z</dcterms:created>
  <dcterms:modified xsi:type="dcterms:W3CDTF">2011-02-25T23:42:45Z</dcterms:modified>
</cp:coreProperties>
</file>